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6" r:id="rId2"/>
  </p:sldMasterIdLst>
  <p:notesMasterIdLst>
    <p:notesMasterId r:id="rId17"/>
  </p:notesMasterIdLst>
  <p:handoutMasterIdLst>
    <p:handoutMasterId r:id="rId18"/>
  </p:handoutMasterIdLst>
  <p:sldIdLst>
    <p:sldId id="471" r:id="rId3"/>
    <p:sldId id="420" r:id="rId4"/>
    <p:sldId id="472" r:id="rId5"/>
    <p:sldId id="435" r:id="rId6"/>
    <p:sldId id="439" r:id="rId7"/>
    <p:sldId id="480" r:id="rId8"/>
    <p:sldId id="481" r:id="rId9"/>
    <p:sldId id="482" r:id="rId10"/>
    <p:sldId id="475" r:id="rId11"/>
    <p:sldId id="479" r:id="rId12"/>
    <p:sldId id="488" r:id="rId13"/>
    <p:sldId id="486" r:id="rId14"/>
    <p:sldId id="484" r:id="rId15"/>
    <p:sldId id="451" r:id="rId1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86" autoAdjust="0"/>
    <p:restoredTop sz="61968" autoAdjust="0"/>
  </p:normalViewPr>
  <p:slideViewPr>
    <p:cSldViewPr>
      <p:cViewPr varScale="1">
        <p:scale>
          <a:sx n="55" d="100"/>
          <a:sy n="55" d="100"/>
        </p:scale>
        <p:origin x="-22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1" d="100"/>
          <a:sy n="51" d="100"/>
        </p:scale>
        <p:origin x="-2736" y="-96"/>
      </p:cViewPr>
      <p:guideLst>
        <p:guide orient="horz" pos="292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l">
              <a:defRPr sz="1200"/>
            </a:lvl1pPr>
          </a:lstStyle>
          <a:p>
            <a:pPr>
              <a:defRPr/>
            </a:pPr>
            <a:endParaRPr lang="en-US"/>
          </a:p>
        </p:txBody>
      </p:sp>
      <p:sp>
        <p:nvSpPr>
          <p:cNvPr id="4403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vl1pPr>
          </a:lstStyle>
          <a:p>
            <a:pPr>
              <a:defRPr/>
            </a:pPr>
            <a:endParaRPr lang="en-US"/>
          </a:p>
        </p:txBody>
      </p:sp>
      <p:sp>
        <p:nvSpPr>
          <p:cNvPr id="4403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l">
              <a:defRPr sz="1200"/>
            </a:lvl1pPr>
          </a:lstStyle>
          <a:p>
            <a:pPr>
              <a:defRPr/>
            </a:pPr>
            <a:endParaRPr lang="en-US"/>
          </a:p>
        </p:txBody>
      </p:sp>
      <p:sp>
        <p:nvSpPr>
          <p:cNvPr id="4403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vl1pPr>
          </a:lstStyle>
          <a:p>
            <a:pPr>
              <a:defRPr/>
            </a:pPr>
            <a:fld id="{AE5B87B9-4503-48D3-B831-4F11A885BA30}" type="slidenum">
              <a:rPr lang="en-US"/>
              <a:pPr>
                <a:defRPr/>
              </a:pPr>
              <a:t>‹#›</a:t>
            </a:fld>
            <a:endParaRPr lang="en-US"/>
          </a:p>
        </p:txBody>
      </p:sp>
    </p:spTree>
    <p:extLst>
      <p:ext uri="{BB962C8B-B14F-4D97-AF65-F5344CB8AC3E}">
        <p14:creationId xmlns:p14="http://schemas.microsoft.com/office/powerpoint/2010/main" val="3410101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l">
              <a:defRPr sz="1200">
                <a:latin typeface="Tahoma" pitchFamily="34" charset="0"/>
              </a:defRPr>
            </a:lvl1pPr>
          </a:lstStyle>
          <a:p>
            <a:pPr>
              <a:defRPr/>
            </a:pPr>
            <a:endParaRPr lang="en-US"/>
          </a:p>
        </p:txBody>
      </p:sp>
      <p:sp>
        <p:nvSpPr>
          <p:cNvPr id="260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26010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0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l">
              <a:defRPr sz="1200">
                <a:latin typeface="Tahoma" pitchFamily="34" charset="0"/>
              </a:defRPr>
            </a:lvl1pPr>
          </a:lstStyle>
          <a:p>
            <a:pPr>
              <a:defRPr/>
            </a:pPr>
            <a:endParaRPr lang="en-US"/>
          </a:p>
        </p:txBody>
      </p:sp>
      <p:sp>
        <p:nvSpPr>
          <p:cNvPr id="260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atin typeface="Tahoma" pitchFamily="34" charset="0"/>
              </a:defRPr>
            </a:lvl1pPr>
          </a:lstStyle>
          <a:p>
            <a:pPr>
              <a:defRPr/>
            </a:pPr>
            <a:fld id="{75E9149C-6B84-4ACA-A8D7-E2D569BBB606}" type="slidenum">
              <a:rPr lang="en-US"/>
              <a:pPr>
                <a:defRPr/>
              </a:pPr>
              <a:t>‹#›</a:t>
            </a:fld>
            <a:endParaRPr lang="en-US"/>
          </a:p>
        </p:txBody>
      </p:sp>
    </p:spTree>
    <p:extLst>
      <p:ext uri="{BB962C8B-B14F-4D97-AF65-F5344CB8AC3E}">
        <p14:creationId xmlns:p14="http://schemas.microsoft.com/office/powerpoint/2010/main" val="3241071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E9149C-6B84-4ACA-A8D7-E2D569BBB60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Appreciate the collaboration and aligning of messaging where appropriate</a:t>
            </a:r>
          </a:p>
          <a:p>
            <a:endParaRPr lang="en-US" dirty="0" smtClean="0"/>
          </a:p>
          <a:p>
            <a:r>
              <a:rPr lang="en-US" dirty="0" smtClean="0"/>
              <a:t>One</a:t>
            </a:r>
            <a:r>
              <a:rPr lang="en-US" baseline="0" dirty="0" smtClean="0"/>
              <a:t> clear message is o</a:t>
            </a:r>
            <a:r>
              <a:rPr lang="en-US" dirty="0" smtClean="0"/>
              <a:t>ur</a:t>
            </a:r>
            <a:r>
              <a:rPr lang="en-US" baseline="0" dirty="0" smtClean="0"/>
              <a:t> </a:t>
            </a:r>
            <a:r>
              <a:rPr lang="en-US" baseline="0" dirty="0" smtClean="0"/>
              <a:t>goals </a:t>
            </a:r>
            <a:r>
              <a:rPr lang="en-US" baseline="0" dirty="0" smtClean="0"/>
              <a:t>are </a:t>
            </a:r>
            <a:r>
              <a:rPr lang="en-US" baseline="0" dirty="0" smtClean="0"/>
              <a:t>the same but approach/focus needs to consider the </a:t>
            </a:r>
            <a:r>
              <a:rPr lang="en-US" baseline="0" dirty="0" smtClean="0"/>
              <a:t>size, location</a:t>
            </a:r>
            <a:r>
              <a:rPr lang="en-US" baseline="0" dirty="0" smtClean="0"/>
              <a:t>, </a:t>
            </a:r>
            <a:r>
              <a:rPr lang="en-US" baseline="0" dirty="0" smtClean="0"/>
              <a:t>and traffic volumes</a:t>
            </a:r>
          </a:p>
          <a:p>
            <a:r>
              <a:rPr lang="en-US" baseline="0" dirty="0" smtClean="0"/>
              <a:t>Should we be asking ourselves how is safe defined?  Do we need some flexibility in approach?  Are we missing out on some flexibility that is currently permitted because we are being too prescriptive?</a:t>
            </a:r>
          </a:p>
          <a:p>
            <a:r>
              <a:rPr lang="en-US" baseline="0" dirty="0" smtClean="0"/>
              <a:t>For example, yesterday we touched only on the 1 year process for scheduled flights into registered airports yet </a:t>
            </a:r>
            <a:r>
              <a:rPr lang="en-CA" sz="1200" b="0" kern="1200" dirty="0" smtClean="0">
                <a:solidFill>
                  <a:schemeClr val="tx1"/>
                </a:solidFill>
                <a:effectLst/>
                <a:latin typeface="Times New Roman" pitchFamily="18" charset="0"/>
                <a:ea typeface="+mn-ea"/>
                <a:cs typeface="+mn-cs"/>
              </a:rPr>
              <a:t>CARs 302.01 permits scheduled flights to depart from registered airports with Minister approval,</a:t>
            </a:r>
            <a:r>
              <a:rPr lang="en-CA" sz="1200" b="0" kern="1200" baseline="0" dirty="0" smtClean="0">
                <a:solidFill>
                  <a:schemeClr val="tx1"/>
                </a:solidFill>
                <a:effectLst/>
                <a:latin typeface="Times New Roman" pitchFamily="18" charset="0"/>
                <a:ea typeface="+mn-ea"/>
                <a:cs typeface="+mn-cs"/>
              </a:rPr>
              <a:t> with conditions, is 1 year the only allowable condition?  </a:t>
            </a:r>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5E9149C-6B84-4ACA-A8D7-E2D569BBB606}" type="slidenum">
              <a:rPr lang="en-US" smtClean="0"/>
              <a:pPr>
                <a:defRPr/>
              </a:pPr>
              <a:t>10</a:t>
            </a:fld>
            <a:endParaRPr lang="en-US"/>
          </a:p>
        </p:txBody>
      </p:sp>
    </p:spTree>
    <p:extLst>
      <p:ext uri="{BB962C8B-B14F-4D97-AF65-F5344CB8AC3E}">
        <p14:creationId xmlns:p14="http://schemas.microsoft.com/office/powerpoint/2010/main" val="230733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example of how the one size fits all approach may not</a:t>
            </a:r>
            <a:endParaRPr lang="en-US" dirty="0"/>
          </a:p>
        </p:txBody>
      </p:sp>
      <p:sp>
        <p:nvSpPr>
          <p:cNvPr id="4" name="Slide Number Placeholder 3"/>
          <p:cNvSpPr>
            <a:spLocks noGrp="1"/>
          </p:cNvSpPr>
          <p:nvPr>
            <p:ph type="sldNum" sz="quarter" idx="10"/>
          </p:nvPr>
        </p:nvSpPr>
        <p:spPr/>
        <p:txBody>
          <a:bodyPr/>
          <a:lstStyle/>
          <a:p>
            <a:pPr>
              <a:defRPr/>
            </a:pPr>
            <a:fld id="{75E9149C-6B84-4ACA-A8D7-E2D569BBB60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Girls Fly Too/Outreach</a:t>
            </a:r>
          </a:p>
          <a:p>
            <a:r>
              <a:rPr lang="en-US" dirty="0" smtClean="0"/>
              <a:t>Community Training for construction</a:t>
            </a:r>
            <a:r>
              <a:rPr lang="en-US" baseline="0" dirty="0" smtClean="0"/>
              <a:t> and operations and maintenance</a:t>
            </a:r>
            <a:endParaRPr lang="en-US" dirty="0" smtClean="0"/>
          </a:p>
          <a:p>
            <a:r>
              <a:rPr lang="en-US" dirty="0" smtClean="0"/>
              <a:t>Exercise Training/Engagement –</a:t>
            </a:r>
            <a:r>
              <a:rPr lang="en-US" baseline="0" dirty="0" smtClean="0"/>
              <a:t> seeing great uptake in involvement with focus on leaving positive impact in the community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E9149C-6B84-4ACA-A8D7-E2D569BBB606}" type="slidenum">
              <a:rPr lang="en-US" smtClean="0"/>
              <a:pPr>
                <a:defRPr/>
              </a:pPr>
              <a:t>12</a:t>
            </a:fld>
            <a:endParaRPr lang="en-US"/>
          </a:p>
        </p:txBody>
      </p:sp>
    </p:spTree>
    <p:extLst>
      <p:ext uri="{BB962C8B-B14F-4D97-AF65-F5344CB8AC3E}">
        <p14:creationId xmlns:p14="http://schemas.microsoft.com/office/powerpoint/2010/main" val="2660229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to keep us apprised of changes in operations, not everything will work at the airports and things will take time</a:t>
            </a:r>
          </a:p>
          <a:p>
            <a:r>
              <a:rPr lang="en-US" baseline="0" dirty="0" smtClean="0"/>
              <a:t>Timing – share information early</a:t>
            </a:r>
          </a:p>
          <a:p>
            <a:r>
              <a:rPr lang="en-US" baseline="0" dirty="0" smtClean="0"/>
              <a:t>Important to consider domino impacts in operational changes, how does this impact </a:t>
            </a:r>
            <a:r>
              <a:rPr lang="en-US" baseline="0" dirty="0" smtClean="0"/>
              <a:t>existing infrastructure</a:t>
            </a:r>
            <a:r>
              <a:rPr lang="en-US" baseline="0" dirty="0" smtClean="0"/>
              <a:t>, adjacencies</a:t>
            </a:r>
          </a:p>
          <a:p>
            <a:r>
              <a:rPr lang="en-US" baseline="0" dirty="0" smtClean="0"/>
              <a:t>Who should be taking the lead, many players – am I approaching the best player</a:t>
            </a:r>
          </a:p>
          <a:p>
            <a:r>
              <a:rPr lang="en-US" baseline="0" dirty="0" smtClean="0"/>
              <a:t>SMS Board </a:t>
            </a:r>
          </a:p>
          <a:p>
            <a:r>
              <a:rPr lang="en-US" baseline="0" dirty="0" smtClean="0"/>
              <a:t>AWOS – Colville Lake and </a:t>
            </a:r>
            <a:r>
              <a:rPr lang="en-US" baseline="0" dirty="0" err="1" smtClean="0"/>
              <a:t>Wekweeti</a:t>
            </a:r>
            <a:endParaRPr lang="en-US" baseline="0" dirty="0" smtClean="0"/>
          </a:p>
          <a:p>
            <a:r>
              <a:rPr lang="en-US" baseline="0" dirty="0" smtClean="0"/>
              <a:t>GNSS RNAV </a:t>
            </a:r>
            <a:r>
              <a:rPr lang="en-US" baseline="0" dirty="0" smtClean="0"/>
              <a:t>approaches</a:t>
            </a:r>
          </a:p>
          <a:p>
            <a:r>
              <a:rPr lang="en-US" baseline="0" dirty="0" smtClean="0"/>
              <a:t>Grooving – climate change, results showing unexpected results</a:t>
            </a:r>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E9149C-6B84-4ACA-A8D7-E2D569BBB606}" type="slidenum">
              <a:rPr lang="en-US" smtClean="0"/>
              <a:pPr>
                <a:defRPr/>
              </a:pPr>
              <a:t>13</a:t>
            </a:fld>
            <a:endParaRPr lang="en-US"/>
          </a:p>
        </p:txBody>
      </p:sp>
    </p:spTree>
    <p:extLst>
      <p:ext uri="{BB962C8B-B14F-4D97-AF65-F5344CB8AC3E}">
        <p14:creationId xmlns:p14="http://schemas.microsoft.com/office/powerpoint/2010/main" val="992736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E9149C-6B84-4ACA-A8D7-E2D569BBB606}" type="slidenum">
              <a:rPr lang="en-US" smtClean="0"/>
              <a:pPr>
                <a:defRPr/>
              </a:pPr>
              <a:t>14</a:t>
            </a:fld>
            <a:endParaRPr lang="en-US"/>
          </a:p>
        </p:txBody>
      </p:sp>
    </p:spTree>
    <p:extLst>
      <p:ext uri="{BB962C8B-B14F-4D97-AF65-F5344CB8AC3E}">
        <p14:creationId xmlns:p14="http://schemas.microsoft.com/office/powerpoint/2010/main" val="186559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CA" dirty="0" smtClean="0"/>
              <a:t>Protecting, securing,</a:t>
            </a:r>
            <a:r>
              <a:rPr lang="en-CA" baseline="0" dirty="0" smtClean="0"/>
              <a:t> addressing </a:t>
            </a:r>
            <a:r>
              <a:rPr lang="en-CA" dirty="0" smtClean="0"/>
              <a:t>Climate Change issues, looking to future developments, remaining flexible</a:t>
            </a:r>
          </a:p>
          <a:p>
            <a:pPr eaLnBrk="1" hangingPunct="1"/>
            <a:endParaRPr lang="en-CA" dirty="0" smtClean="0"/>
          </a:p>
        </p:txBody>
      </p:sp>
      <p:sp>
        <p:nvSpPr>
          <p:cNvPr id="24580" name="Slide Number Placeholder 3"/>
          <p:cNvSpPr>
            <a:spLocks noGrp="1"/>
          </p:cNvSpPr>
          <p:nvPr>
            <p:ph type="sldNum" sz="quarter" idx="5"/>
          </p:nvPr>
        </p:nvSpPr>
        <p:spPr>
          <a:noFill/>
        </p:spPr>
        <p:txBody>
          <a:bodyPr/>
          <a:lstStyle/>
          <a:p>
            <a:fld id="{713F73CB-E257-45C6-B931-0585965CF9D5}"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E9149C-6B84-4ACA-A8D7-E2D569BBB606}"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dirty="0" smtClean="0"/>
          </a:p>
          <a:p>
            <a:pPr eaLnBrk="1" hangingPunct="1"/>
            <a:endParaRPr lang="en-CA" dirty="0" smtClean="0"/>
          </a:p>
        </p:txBody>
      </p:sp>
      <p:sp>
        <p:nvSpPr>
          <p:cNvPr id="28676" name="Slide Number Placeholder 3"/>
          <p:cNvSpPr>
            <a:spLocks noGrp="1"/>
          </p:cNvSpPr>
          <p:nvPr>
            <p:ph type="sldNum" sz="quarter" idx="5"/>
          </p:nvPr>
        </p:nvSpPr>
        <p:spPr>
          <a:noFill/>
        </p:spPr>
        <p:txBody>
          <a:bodyPr/>
          <a:lstStyle/>
          <a:p>
            <a:fld id="{A0109A5D-2EF0-412E-8E3E-CBAF6E89403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r>
              <a:rPr lang="en-CA" dirty="0" smtClean="0"/>
              <a:t>New runway</a:t>
            </a:r>
            <a:r>
              <a:rPr lang="en-CA" baseline="0" dirty="0" smtClean="0"/>
              <a:t> at Colville Lake, the first new runway in over 15 years, including passenger shelter</a:t>
            </a:r>
            <a:endParaRPr lang="en-CA" dirty="0" smtClean="0"/>
          </a:p>
          <a:p>
            <a:pPr eaLnBrk="1" hangingPunct="1"/>
            <a:r>
              <a:rPr lang="en-CA" dirty="0" smtClean="0"/>
              <a:t>Work is ongoing at runway in Trout Lake</a:t>
            </a:r>
          </a:p>
          <a:p>
            <a:pPr eaLnBrk="1" hangingPunct="1"/>
            <a:r>
              <a:rPr lang="en-CA" dirty="0" smtClean="0"/>
              <a:t>New lighting at Jean Marie River, all airports now have fixed</a:t>
            </a:r>
            <a:r>
              <a:rPr lang="en-CA" baseline="0" dirty="0" smtClean="0"/>
              <a:t> </a:t>
            </a:r>
            <a:r>
              <a:rPr lang="en-CA" dirty="0" smtClean="0"/>
              <a:t>lighting</a:t>
            </a:r>
          </a:p>
          <a:p>
            <a:pPr eaLnBrk="1" hangingPunct="1"/>
            <a:r>
              <a:rPr lang="en-CA" dirty="0" smtClean="0"/>
              <a:t>YZF </a:t>
            </a:r>
            <a:r>
              <a:rPr lang="en-CA" dirty="0" err="1" smtClean="0"/>
              <a:t>Snowblower</a:t>
            </a:r>
            <a:endParaRPr lang="en-CA" dirty="0" smtClean="0"/>
          </a:p>
          <a:p>
            <a:pPr eaLnBrk="1" hangingPunct="1"/>
            <a:r>
              <a:rPr lang="en-CA" dirty="0" smtClean="0"/>
              <a:t>New Transfer Switch Yellowknife </a:t>
            </a:r>
            <a:r>
              <a:rPr lang="en-CA" dirty="0" smtClean="0"/>
              <a:t>Airport</a:t>
            </a:r>
          </a:p>
          <a:p>
            <a:pPr eaLnBrk="1" hangingPunct="1"/>
            <a:r>
              <a:rPr lang="en-CA" dirty="0" smtClean="0"/>
              <a:t>Norman Wells heating and siding</a:t>
            </a:r>
            <a:endParaRPr lang="en-CA" dirty="0" smtClean="0"/>
          </a:p>
        </p:txBody>
      </p:sp>
      <p:sp>
        <p:nvSpPr>
          <p:cNvPr id="29700" name="Slide Number Placeholder 3"/>
          <p:cNvSpPr>
            <a:spLocks noGrp="1"/>
          </p:cNvSpPr>
          <p:nvPr>
            <p:ph type="sldNum" sz="quarter" idx="5"/>
          </p:nvPr>
        </p:nvSpPr>
        <p:spPr>
          <a:noFill/>
        </p:spPr>
        <p:txBody>
          <a:bodyPr/>
          <a:lstStyle/>
          <a:p>
            <a:fld id="{80F65459-8941-430C-B5D1-479C486F6D3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Spent a lot of focus on this, recognition</a:t>
            </a:r>
            <a:r>
              <a:rPr lang="en-US" baseline="0" dirty="0" smtClean="0"/>
              <a:t> that it is a building process, can create an unbalanced system if it becomes overwhelmed</a:t>
            </a:r>
          </a:p>
          <a:p>
            <a:r>
              <a:rPr lang="en-US" baseline="0" dirty="0" smtClean="0"/>
              <a:t>Resulting in very tangible results, growth opportunities, increased engagement</a:t>
            </a:r>
            <a:endParaRPr lang="en-US" dirty="0"/>
          </a:p>
        </p:txBody>
      </p:sp>
      <p:sp>
        <p:nvSpPr>
          <p:cNvPr id="4" name="Slide Number Placeholder 3"/>
          <p:cNvSpPr>
            <a:spLocks noGrp="1"/>
          </p:cNvSpPr>
          <p:nvPr>
            <p:ph type="sldNum" sz="quarter" idx="10"/>
          </p:nvPr>
        </p:nvSpPr>
        <p:spPr/>
        <p:txBody>
          <a:bodyPr/>
          <a:lstStyle/>
          <a:p>
            <a:pPr>
              <a:defRPr/>
            </a:pPr>
            <a:fld id="{75E9149C-6B84-4ACA-A8D7-E2D569BBB60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number of areas of </a:t>
            </a:r>
            <a:r>
              <a:rPr lang="en-US" dirty="0" smtClean="0"/>
              <a:t>focus</a:t>
            </a:r>
            <a:endParaRPr lang="en-US" dirty="0"/>
          </a:p>
        </p:txBody>
      </p:sp>
      <p:sp>
        <p:nvSpPr>
          <p:cNvPr id="4" name="Slide Number Placeholder 3"/>
          <p:cNvSpPr>
            <a:spLocks noGrp="1"/>
          </p:cNvSpPr>
          <p:nvPr>
            <p:ph type="sldNum" sz="quarter" idx="10"/>
          </p:nvPr>
        </p:nvSpPr>
        <p:spPr/>
        <p:txBody>
          <a:bodyPr/>
          <a:lstStyle/>
          <a:p>
            <a:pPr>
              <a:defRPr/>
            </a:pPr>
            <a:fld id="{75E9149C-6B84-4ACA-A8D7-E2D569BBB60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everyone, we work best as a team</a:t>
            </a:r>
            <a:endParaRPr lang="en-US" dirty="0"/>
          </a:p>
        </p:txBody>
      </p:sp>
      <p:sp>
        <p:nvSpPr>
          <p:cNvPr id="4" name="Slide Number Placeholder 3"/>
          <p:cNvSpPr>
            <a:spLocks noGrp="1"/>
          </p:cNvSpPr>
          <p:nvPr>
            <p:ph type="sldNum" sz="quarter" idx="10"/>
          </p:nvPr>
        </p:nvSpPr>
        <p:spPr/>
        <p:txBody>
          <a:bodyPr/>
          <a:lstStyle/>
          <a:p>
            <a:pPr>
              <a:defRPr/>
            </a:pPr>
            <a:fld id="{75E9149C-6B84-4ACA-A8D7-E2D569BBB606}" type="slidenum">
              <a:rPr lang="en-US" smtClean="0"/>
              <a:pPr>
                <a:defRPr/>
              </a:pPr>
              <a:t>8</a:t>
            </a:fld>
            <a:endParaRPr lang="en-US"/>
          </a:p>
        </p:txBody>
      </p:sp>
    </p:spTree>
    <p:extLst>
      <p:ext uri="{BB962C8B-B14F-4D97-AF65-F5344CB8AC3E}">
        <p14:creationId xmlns:p14="http://schemas.microsoft.com/office/powerpoint/2010/main" val="173025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our </a:t>
            </a:r>
            <a:r>
              <a:rPr lang="en-US" dirty="0" err="1" smtClean="0"/>
              <a:t>favourite</a:t>
            </a:r>
            <a:r>
              <a:rPr lang="en-US" dirty="0" smtClean="0"/>
              <a:t> partnership, we appreciate the ongoing support of ACAP and BCP and are pleased with the renewal of the BCP with a longer</a:t>
            </a:r>
            <a:r>
              <a:rPr lang="en-US" baseline="0" dirty="0" smtClean="0"/>
              <a:t> timeframe</a:t>
            </a:r>
            <a:endParaRPr lang="en-US" dirty="0" smtClean="0"/>
          </a:p>
          <a:p>
            <a:endParaRPr lang="en-US" dirty="0" smtClean="0"/>
          </a:p>
          <a:p>
            <a:r>
              <a:rPr lang="en-US" dirty="0" smtClean="0"/>
              <a:t>In recent years, this</a:t>
            </a:r>
            <a:r>
              <a:rPr lang="en-US" baseline="0" dirty="0" smtClean="0"/>
              <a:t> partnership has led or is leading to  to the 3 air terminals, 2 new runways, CSB, the future Yellowknife </a:t>
            </a:r>
            <a:r>
              <a:rPr lang="en-US" baseline="0" dirty="0" err="1" smtClean="0"/>
              <a:t>Snowblower</a:t>
            </a:r>
            <a:endParaRPr lang="en-US" baseline="0" dirty="0" smtClean="0"/>
          </a:p>
          <a:p>
            <a:endParaRPr lang="en-US" baseline="0" dirty="0" smtClean="0"/>
          </a:p>
          <a:p>
            <a:r>
              <a:rPr lang="en-US" baseline="0" dirty="0" smtClean="0"/>
              <a:t>We look forward to many more opportunities</a:t>
            </a:r>
            <a:endParaRPr lang="en-US" dirty="0"/>
          </a:p>
        </p:txBody>
      </p:sp>
      <p:sp>
        <p:nvSpPr>
          <p:cNvPr id="4" name="Slide Number Placeholder 3"/>
          <p:cNvSpPr>
            <a:spLocks noGrp="1"/>
          </p:cNvSpPr>
          <p:nvPr>
            <p:ph type="sldNum" sz="quarter" idx="10"/>
          </p:nvPr>
        </p:nvSpPr>
        <p:spPr/>
        <p:txBody>
          <a:bodyPr/>
          <a:lstStyle/>
          <a:p>
            <a:pPr>
              <a:defRPr/>
            </a:pPr>
            <a:fld id="{75E9149C-6B84-4ACA-A8D7-E2D569BBB60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609600"/>
            <a:ext cx="2138362"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1000" y="609600"/>
            <a:ext cx="6262688"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47FE85AE-82D6-4D59-88FA-6DE079C8621A}" type="datetimeFigureOut">
              <a:rPr lang="en-US"/>
              <a:pPr>
                <a:defRPr/>
              </a:pPr>
              <a:t>4/10/2013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ABA4FDF-8FE4-43EC-BA93-9B5203064D46}" type="slidenum">
              <a:rPr lang="en-CA"/>
              <a:pPr>
                <a:defRPr/>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7BB28C87-9B10-416D-AE60-29E4DB23CAD7}" type="datetimeFigureOut">
              <a:rPr lang="en-US"/>
              <a:pPr>
                <a:defRPr/>
              </a:pPr>
              <a:t>4/10/2013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149C09E-9A42-437E-91C5-0EAB87BFB9A7}" type="slidenum">
              <a:rPr lang="en-CA"/>
              <a:pPr>
                <a:defRPr/>
              </a:pPr>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AD2274-E961-47D7-B479-9F44C15D141B}" type="datetimeFigureOut">
              <a:rPr lang="en-US"/>
              <a:pPr>
                <a:defRPr/>
              </a:pPr>
              <a:t>4/10/2013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E312ABA-3ECB-41DA-9E63-0C66E05F2596}" type="slidenum">
              <a:rPr lang="en-CA"/>
              <a:pPr>
                <a:defRPr/>
              </a:pPr>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33650222-8538-4889-A43A-FCFCD9C3515A}" type="datetimeFigureOut">
              <a:rPr lang="en-US"/>
              <a:pPr>
                <a:defRPr/>
              </a:pPr>
              <a:t>4/10/2013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131FDD4-8513-4583-94D7-DC7D84A8A001}" type="slidenum">
              <a:rPr lang="en-CA"/>
              <a:pPr>
                <a:defRPr/>
              </a:pPr>
              <a:t>‹#›</a:t>
            </a:fld>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158E3E65-0D1E-4FE2-873D-2E4AA8520E8D}" type="datetimeFigureOut">
              <a:rPr lang="en-US"/>
              <a:pPr>
                <a:defRPr/>
              </a:pPr>
              <a:t>4/10/2013</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2A792C74-CFE8-44A0-9D06-CBCE01A7BE12}" type="slidenum">
              <a:rPr lang="en-CA"/>
              <a:pPr>
                <a:defRPr/>
              </a:pPr>
              <a:t>‹#›</a:t>
            </a:fld>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ACD7182F-3FE6-477F-98D9-337DEB6EB2F4}" type="datetimeFigureOut">
              <a:rPr lang="en-US"/>
              <a:pPr>
                <a:defRPr/>
              </a:pPr>
              <a:t>4/10/2013</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2413463C-098E-420B-B26E-04E408409395}" type="slidenum">
              <a:rPr lang="en-CA"/>
              <a:pPr>
                <a:defRPr/>
              </a:pPr>
              <a:t>‹#›</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FE1FDC-6B11-487D-A906-10ADCE3B37BE}" type="datetimeFigureOut">
              <a:rPr lang="en-US"/>
              <a:pPr>
                <a:defRPr/>
              </a:pPr>
              <a:t>4/10/2013</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D2BCA5DF-6FEE-4270-9151-5AB859F4958F}"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6C5998-32FD-4BD8-9AA6-B4311A57BEED}" type="datetimeFigureOut">
              <a:rPr lang="en-US"/>
              <a:pPr>
                <a:defRPr/>
              </a:pPr>
              <a:t>4/10/2013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45CE90D-BEA1-4295-9F44-022CFB524B23}" type="slidenum">
              <a:rPr lang="en-CA"/>
              <a:pPr>
                <a:defRPr/>
              </a:pPr>
              <a:t>‹#›</a:t>
            </a:fld>
            <a:endParaRPr lang="en-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274882-5324-42A9-9E5E-E6E17B2D8A5F}" type="datetimeFigureOut">
              <a:rPr lang="en-US"/>
              <a:pPr>
                <a:defRPr/>
              </a:pPr>
              <a:t>4/10/2013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9D777E4-4269-4B58-8E2D-2348B2EC017B}" type="slidenum">
              <a:rPr lang="en-CA"/>
              <a:pPr>
                <a:defRPr/>
              </a:pPr>
              <a:t>‹#›</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7E4E59E-AF1A-4680-95B6-D7B3E44205E0}" type="datetimeFigureOut">
              <a:rPr lang="en-US"/>
              <a:pPr>
                <a:defRPr/>
              </a:pPr>
              <a:t>4/10/2013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F68C210-6116-4011-8506-8EF6B8997C83}" type="slidenum">
              <a:rPr lang="en-CA"/>
              <a:pPr>
                <a:defRPr/>
              </a:pPr>
              <a:t>‹#›</a:t>
            </a:fld>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7ADFFCE7-0167-4894-9C3D-B02E83871511}" type="datetimeFigureOut">
              <a:rPr lang="en-US"/>
              <a:pPr>
                <a:defRPr/>
              </a:pPr>
              <a:t>4/10/2013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613F934-7857-4D02-96E9-31BD1614D8B2}"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1600200"/>
            <a:ext cx="42005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33925" y="1600200"/>
            <a:ext cx="42005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image" Target="../media/image8.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2050" name="Picture 2" descr="C:\Documents and Settings\bwebber\Desktop\GNWT_DOT 2C.tif"/>
          <p:cNvPicPr>
            <a:picLocks noChangeAspect="1" noChangeArrowheads="1"/>
          </p:cNvPicPr>
          <p:nvPr userDrawn="1"/>
        </p:nvPicPr>
        <p:blipFill>
          <a:blip r:embed="rId14" cstate="print"/>
          <a:srcRect/>
          <a:stretch>
            <a:fillRect/>
          </a:stretch>
        </p:blipFill>
        <p:spPr bwMode="auto">
          <a:xfrm>
            <a:off x="7453313" y="6024563"/>
            <a:ext cx="1481137" cy="639762"/>
          </a:xfrm>
          <a:prstGeom prst="rect">
            <a:avLst/>
          </a:prstGeom>
          <a:noFill/>
          <a:ln w="9525">
            <a:noFill/>
            <a:miter lim="800000"/>
            <a:headEnd/>
            <a:tailEnd/>
          </a:ln>
        </p:spPr>
      </p:pic>
      <p:sp>
        <p:nvSpPr>
          <p:cNvPr id="327682" name="Rectangle 2"/>
          <p:cNvSpPr>
            <a:spLocks noChangeArrowheads="1"/>
          </p:cNvSpPr>
          <p:nvPr/>
        </p:nvSpPr>
        <p:spPr bwMode="auto">
          <a:xfrm>
            <a:off x="0" y="0"/>
            <a:ext cx="9144000" cy="1524000"/>
          </a:xfrm>
          <a:prstGeom prst="rect">
            <a:avLst/>
          </a:prstGeom>
          <a:gradFill rotWithShape="0">
            <a:gsLst>
              <a:gs pos="0">
                <a:srgbClr val="000080"/>
              </a:gs>
              <a:gs pos="50000">
                <a:srgbClr val="CCECFF"/>
              </a:gs>
              <a:gs pos="100000">
                <a:srgbClr val="000080"/>
              </a:gs>
            </a:gsLst>
            <a:lin ang="0" scaled="1"/>
          </a:gradFill>
          <a:ln w="9525">
            <a:noFill/>
            <a:miter lim="800000"/>
            <a:headEnd/>
            <a:tailEnd/>
          </a:ln>
          <a:effectLst/>
        </p:spPr>
        <p:txBody>
          <a:bodyPr wrap="none" anchor="ctr"/>
          <a:lstStyle/>
          <a:p>
            <a:pPr algn="ctr">
              <a:defRPr/>
            </a:pPr>
            <a:endParaRPr lang="en-CA"/>
          </a:p>
        </p:txBody>
      </p:sp>
      <p:sp>
        <p:nvSpPr>
          <p:cNvPr id="327683" name="Rectangle 3"/>
          <p:cNvSpPr>
            <a:spLocks noGrp="1" noChangeArrowheads="1"/>
          </p:cNvSpPr>
          <p:nvPr>
            <p:ph type="title"/>
          </p:nvPr>
        </p:nvSpPr>
        <p:spPr bwMode="auto">
          <a:xfrm>
            <a:off x="457200" y="609600"/>
            <a:ext cx="7772400" cy="1047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Department of Transportation</a:t>
            </a:r>
          </a:p>
        </p:txBody>
      </p:sp>
      <p:sp>
        <p:nvSpPr>
          <p:cNvPr id="2053" name="Rectangle 4"/>
          <p:cNvSpPr>
            <a:spLocks noGrp="1" noChangeArrowheads="1"/>
          </p:cNvSpPr>
          <p:nvPr>
            <p:ph type="body" idx="1"/>
          </p:nvPr>
        </p:nvSpPr>
        <p:spPr bwMode="auto">
          <a:xfrm>
            <a:off x="381000" y="1600200"/>
            <a:ext cx="855345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4" name="Picture 5" descr="C:\Documents and Settings\jphilps\Desktop\presentation\wrbridge.jpg"/>
          <p:cNvPicPr>
            <a:picLocks noChangeAspect="1" noChangeArrowheads="1"/>
          </p:cNvPicPr>
          <p:nvPr/>
        </p:nvPicPr>
        <p:blipFill>
          <a:blip r:embed="rId15" cstate="print"/>
          <a:srcRect/>
          <a:stretch>
            <a:fillRect/>
          </a:stretch>
        </p:blipFill>
        <p:spPr bwMode="auto">
          <a:xfrm>
            <a:off x="0" y="0"/>
            <a:ext cx="1371600" cy="828675"/>
          </a:xfrm>
          <a:prstGeom prst="rect">
            <a:avLst/>
          </a:prstGeom>
          <a:noFill/>
          <a:ln w="9525">
            <a:noFill/>
            <a:miter lim="800000"/>
            <a:headEnd/>
            <a:tailEnd/>
          </a:ln>
        </p:spPr>
      </p:pic>
      <p:pic>
        <p:nvPicPr>
          <p:cNvPr id="2055" name="Picture 6" descr="H:\GREG\Presentations\A Moving Experience\DSCN0184.JPG"/>
          <p:cNvPicPr>
            <a:picLocks noChangeAspect="1" noChangeArrowheads="1"/>
          </p:cNvPicPr>
          <p:nvPr/>
        </p:nvPicPr>
        <p:blipFill>
          <a:blip r:embed="rId16" cstate="print"/>
          <a:srcRect/>
          <a:stretch>
            <a:fillRect/>
          </a:stretch>
        </p:blipFill>
        <p:spPr bwMode="auto">
          <a:xfrm>
            <a:off x="0" y="0"/>
            <a:ext cx="1524000" cy="914400"/>
          </a:xfrm>
          <a:prstGeom prst="rect">
            <a:avLst/>
          </a:prstGeom>
          <a:noFill/>
          <a:ln w="9525">
            <a:noFill/>
            <a:miter lim="800000"/>
            <a:headEnd/>
            <a:tailEnd/>
          </a:ln>
        </p:spPr>
      </p:pic>
      <p:pic>
        <p:nvPicPr>
          <p:cNvPr id="2056" name="Picture 7" descr="H:\GREG\Photos\MVWR Bridge 2.JPG"/>
          <p:cNvPicPr>
            <a:picLocks noChangeAspect="1" noChangeArrowheads="1"/>
          </p:cNvPicPr>
          <p:nvPr/>
        </p:nvPicPr>
        <p:blipFill>
          <a:blip r:embed="rId17" cstate="print"/>
          <a:srcRect/>
          <a:stretch>
            <a:fillRect/>
          </a:stretch>
        </p:blipFill>
        <p:spPr bwMode="auto">
          <a:xfrm>
            <a:off x="7620000" y="0"/>
            <a:ext cx="1524000" cy="914400"/>
          </a:xfrm>
          <a:prstGeom prst="rect">
            <a:avLst/>
          </a:prstGeom>
          <a:noFill/>
          <a:ln w="9525">
            <a:noFill/>
            <a:miter lim="800000"/>
            <a:headEnd/>
            <a:tailEnd/>
          </a:ln>
        </p:spPr>
      </p:pic>
      <p:pic>
        <p:nvPicPr>
          <p:cNvPr id="2057" name="Picture 8" descr="H:\GREG\Presentations\DCP_1632.jpg"/>
          <p:cNvPicPr>
            <a:picLocks noChangeAspect="1" noChangeArrowheads="1"/>
          </p:cNvPicPr>
          <p:nvPr/>
        </p:nvPicPr>
        <p:blipFill>
          <a:blip r:embed="rId18" cstate="print"/>
          <a:srcRect/>
          <a:stretch>
            <a:fillRect/>
          </a:stretch>
        </p:blipFill>
        <p:spPr bwMode="auto">
          <a:xfrm>
            <a:off x="4572000" y="0"/>
            <a:ext cx="1524000" cy="914400"/>
          </a:xfrm>
          <a:prstGeom prst="rect">
            <a:avLst/>
          </a:prstGeom>
          <a:noFill/>
          <a:ln w="9525">
            <a:noFill/>
            <a:miter lim="800000"/>
            <a:headEnd/>
            <a:tailEnd/>
          </a:ln>
        </p:spPr>
      </p:pic>
      <p:pic>
        <p:nvPicPr>
          <p:cNvPr id="2058" name="Picture 9" descr="C:\Documents and Settings\sclebouthillier\My Documents\TAC\pics\From Caitlin\slide85.jpg"/>
          <p:cNvPicPr>
            <a:picLocks noChangeAspect="1" noChangeArrowheads="1"/>
          </p:cNvPicPr>
          <p:nvPr/>
        </p:nvPicPr>
        <p:blipFill>
          <a:blip r:embed="rId19" cstate="print"/>
          <a:srcRect l="7634" b="11050"/>
          <a:stretch>
            <a:fillRect/>
          </a:stretch>
        </p:blipFill>
        <p:spPr bwMode="auto">
          <a:xfrm>
            <a:off x="3048000" y="0"/>
            <a:ext cx="1539875" cy="914400"/>
          </a:xfrm>
          <a:prstGeom prst="rect">
            <a:avLst/>
          </a:prstGeom>
          <a:noFill/>
          <a:ln w="9525">
            <a:noFill/>
            <a:miter lim="800000"/>
            <a:headEnd/>
            <a:tailEnd/>
          </a:ln>
        </p:spPr>
      </p:pic>
      <p:pic>
        <p:nvPicPr>
          <p:cNvPr id="2059" name="Picture 10" descr="C:\Documents and Settings\katherine_mackenzie\Desktop\Highway 3 new alignment.jpg"/>
          <p:cNvPicPr>
            <a:picLocks noChangeAspect="1" noChangeArrowheads="1"/>
          </p:cNvPicPr>
          <p:nvPr/>
        </p:nvPicPr>
        <p:blipFill>
          <a:blip r:embed="rId20" cstate="print"/>
          <a:srcRect/>
          <a:stretch>
            <a:fillRect/>
          </a:stretch>
        </p:blipFill>
        <p:spPr bwMode="auto">
          <a:xfrm>
            <a:off x="6096000" y="0"/>
            <a:ext cx="1524000" cy="914400"/>
          </a:xfrm>
          <a:prstGeom prst="rect">
            <a:avLst/>
          </a:prstGeom>
          <a:noFill/>
          <a:ln w="9525">
            <a:noFill/>
            <a:miter lim="800000"/>
            <a:headEnd/>
            <a:tailEnd/>
          </a:ln>
        </p:spPr>
      </p:pic>
      <p:pic>
        <p:nvPicPr>
          <p:cNvPr id="2060" name="Picture 12" descr="C:\Documents and Settings\katherine_mackenzie\Desktop\Rooftop.jpg"/>
          <p:cNvPicPr>
            <a:picLocks noChangeAspect="1" noChangeArrowheads="1"/>
          </p:cNvPicPr>
          <p:nvPr/>
        </p:nvPicPr>
        <p:blipFill>
          <a:blip r:embed="rId21" cstate="print"/>
          <a:srcRect/>
          <a:stretch>
            <a:fillRect/>
          </a:stretch>
        </p:blipFill>
        <p:spPr bwMode="auto">
          <a:xfrm>
            <a:off x="1524000" y="0"/>
            <a:ext cx="15240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txStyles>
    <p:titleStyle>
      <a:lvl1pPr algn="ctr" rtl="0" eaLnBrk="0" fontAlgn="base" hangingPunct="0">
        <a:spcBef>
          <a:spcPct val="0"/>
        </a:spcBef>
        <a:spcAft>
          <a:spcPct val="0"/>
        </a:spcAft>
        <a:defRPr sz="3600">
          <a:solidFill>
            <a:srgbClr val="0000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000066"/>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000066"/>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000066"/>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000066"/>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rgbClr val="000066"/>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000066"/>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000066"/>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000066"/>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76F72E4-5877-4307-AA75-BE8C81BA7BEC}" type="datetimeFigureOut">
              <a:rPr lang="en-US"/>
              <a:pPr>
                <a:defRPr/>
              </a:pPr>
              <a:t>4/10/2013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5EE6C97-1792-42DB-B9E6-F0960C87B2C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hyperlink" Target="http://www.womenofaviationweek.org/wp-content/uploads/2013/04/Yellowknife_Mary_Ellen.jpg" TargetMode="External"/><Relationship Id="rId3" Type="http://schemas.openxmlformats.org/officeDocument/2006/relationships/hyperlink" Target="http://www.womenofaviationweek.org/wp-content/uploads/2013/04/Kirsten.jpg" TargetMode="External"/><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2.jpeg"/><Relationship Id="rId4" Type="http://schemas.openxmlformats.org/officeDocument/2006/relationships/image" Target="../media/image18.jpe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13.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actionplan.gc.ca/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905001"/>
            <a:ext cx="9144000" cy="2057400"/>
          </a:xfrm>
        </p:spPr>
        <p:txBody>
          <a:bodyPr/>
          <a:lstStyle/>
          <a:p>
            <a:r>
              <a:rPr lang="en-US" sz="5400" dirty="0" smtClean="0"/>
              <a:t>PRIORITIES, PROGRESS, </a:t>
            </a:r>
            <a:r>
              <a:rPr lang="en-US" sz="5000" dirty="0" smtClean="0"/>
              <a:t>PARTNERSHIPS</a:t>
            </a:r>
            <a:endParaRPr lang="en-US" sz="5000" dirty="0"/>
          </a:p>
        </p:txBody>
      </p:sp>
      <p:sp>
        <p:nvSpPr>
          <p:cNvPr id="3" name="Subtitle 2"/>
          <p:cNvSpPr>
            <a:spLocks noGrp="1"/>
          </p:cNvSpPr>
          <p:nvPr>
            <p:ph type="subTitle" idx="1"/>
          </p:nvPr>
        </p:nvSpPr>
        <p:spPr>
          <a:xfrm>
            <a:off x="1371600" y="4267200"/>
            <a:ext cx="6400800" cy="1524000"/>
          </a:xfrm>
        </p:spPr>
        <p:txBody>
          <a:bodyPr/>
          <a:lstStyle/>
          <a:p>
            <a:r>
              <a:rPr lang="en-US" sz="3600" b="1" dirty="0" smtClean="0">
                <a:solidFill>
                  <a:srgbClr val="002060"/>
                </a:solidFill>
                <a:effectLst>
                  <a:outerShdw blurRad="38100" dist="38100" dir="2700000" algn="tl">
                    <a:srgbClr val="000000">
                      <a:alpha val="43137"/>
                    </a:srgbClr>
                  </a:outerShdw>
                </a:effectLst>
              </a:rPr>
              <a:t>GNWT Updates to NATA </a:t>
            </a:r>
          </a:p>
          <a:p>
            <a:r>
              <a:rPr lang="en-US" sz="3600" b="1" dirty="0" smtClean="0">
                <a:solidFill>
                  <a:srgbClr val="002060"/>
                </a:solidFill>
                <a:effectLst>
                  <a:outerShdw blurRad="38100" dist="38100" dir="2700000" algn="tl">
                    <a:srgbClr val="000000">
                      <a:alpha val="43137"/>
                    </a:srgbClr>
                  </a:outerShdw>
                </a:effectLst>
              </a:rPr>
              <a:t>April 10, 2013</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Reform</a:t>
            </a:r>
            <a:endParaRPr lang="en-US" dirty="0"/>
          </a:p>
        </p:txBody>
      </p:sp>
      <p:sp>
        <p:nvSpPr>
          <p:cNvPr id="3" name="Content Placeholder 2"/>
          <p:cNvSpPr>
            <a:spLocks noGrp="1"/>
          </p:cNvSpPr>
          <p:nvPr>
            <p:ph idx="1"/>
          </p:nvPr>
        </p:nvSpPr>
        <p:spPr/>
        <p:txBody>
          <a:bodyPr/>
          <a:lstStyle/>
          <a:p>
            <a:pPr marL="0" indent="0">
              <a:buNone/>
            </a:pPr>
            <a:r>
              <a:rPr lang="en-US" dirty="0" smtClean="0"/>
              <a:t>Where do we need to be</a:t>
            </a:r>
          </a:p>
          <a:p>
            <a:r>
              <a:rPr lang="en-US" dirty="0" smtClean="0"/>
              <a:t>Harmonization of cycles</a:t>
            </a:r>
          </a:p>
          <a:p>
            <a:r>
              <a:rPr lang="en-US" dirty="0" smtClean="0"/>
              <a:t>One size fits all/prescriptive regulations doesn’t </a:t>
            </a:r>
            <a:r>
              <a:rPr lang="en-US" dirty="0" smtClean="0"/>
              <a:t>work in the </a:t>
            </a:r>
            <a:r>
              <a:rPr lang="en-US" dirty="0" smtClean="0"/>
              <a:t>North</a:t>
            </a:r>
          </a:p>
          <a:p>
            <a:r>
              <a:rPr lang="en-US" dirty="0" smtClean="0"/>
              <a:t>Risk based approaches/risk management</a:t>
            </a:r>
          </a:p>
          <a:p>
            <a:r>
              <a:rPr lang="en-US" dirty="0" smtClean="0"/>
              <a:t>Roles and Responsibilities</a:t>
            </a:r>
          </a:p>
          <a:p>
            <a:r>
              <a:rPr lang="en-US" dirty="0"/>
              <a:t>Resources (funding/people) for new requirements</a:t>
            </a:r>
          </a:p>
          <a:p>
            <a:endParaRPr lang="en-US" dirty="0"/>
          </a:p>
          <a:p>
            <a:endParaRPr lang="en-US" dirty="0"/>
          </a:p>
        </p:txBody>
      </p:sp>
    </p:spTree>
    <p:extLst>
      <p:ext uri="{BB962C8B-B14F-4D97-AF65-F5344CB8AC3E}">
        <p14:creationId xmlns:p14="http://schemas.microsoft.com/office/powerpoint/2010/main" val="863660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Reform</a:t>
            </a:r>
            <a:endParaRPr lang="en-US" dirty="0"/>
          </a:p>
        </p:txBody>
      </p:sp>
      <p:pic>
        <p:nvPicPr>
          <p:cNvPr id="3"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741" t="3030" r="9958"/>
          <a:stretch/>
        </p:blipFill>
        <p:spPr bwMode="auto">
          <a:xfrm>
            <a:off x="244089" y="1676400"/>
            <a:ext cx="6205097" cy="36576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 name="Picture 2" descr="C:\Users\darren_locke\Desktop\Picture3.jpg"/>
          <p:cNvPicPr>
            <a:picLocks noChangeAspect="1" noChangeArrowheads="1"/>
          </p:cNvPicPr>
          <p:nvPr/>
        </p:nvPicPr>
        <p:blipFill rotWithShape="1">
          <a:blip r:embed="rId5">
            <a:extLst>
              <a:ext uri="{28A0092B-C50C-407E-A947-70E740481C1C}">
                <a14:useLocalDpi xmlns:a14="http://schemas.microsoft.com/office/drawing/2010/main" val="0"/>
              </a:ext>
            </a:extLst>
          </a:blip>
          <a:srcRect l="27486"/>
          <a:stretch/>
        </p:blipFill>
        <p:spPr bwMode="auto">
          <a:xfrm>
            <a:off x="5257800" y="3459193"/>
            <a:ext cx="3271292" cy="2509390"/>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15140" y="2794410"/>
            <a:ext cx="1643074" cy="461665"/>
          </a:xfrm>
          <a:prstGeom prst="rect">
            <a:avLst/>
          </a:prstGeom>
          <a:noFill/>
        </p:spPr>
        <p:txBody>
          <a:bodyPr wrap="square" rtlCol="0">
            <a:spAutoFit/>
          </a:bodyPr>
          <a:lstStyle/>
          <a:p>
            <a:r>
              <a:rPr lang="en-US" dirty="0" err="1" smtClean="0">
                <a:latin typeface="Arial" pitchFamily="34" charset="0"/>
                <a:cs typeface="Arial" pitchFamily="34" charset="0"/>
              </a:rPr>
              <a:t>Gameti</a:t>
            </a:r>
            <a:endParaRPr lang="en-US" dirty="0">
              <a:latin typeface="Arial" pitchFamily="34" charset="0"/>
              <a:cs typeface="Arial" pitchFamily="34" charset="0"/>
            </a:endParaRPr>
          </a:p>
        </p:txBody>
      </p:sp>
      <p:sp>
        <p:nvSpPr>
          <p:cNvPr id="6" name="TextBox 5"/>
          <p:cNvSpPr txBox="1"/>
          <p:nvPr/>
        </p:nvSpPr>
        <p:spPr>
          <a:xfrm>
            <a:off x="785786" y="5643578"/>
            <a:ext cx="2786082" cy="461665"/>
          </a:xfrm>
          <a:prstGeom prst="rect">
            <a:avLst/>
          </a:prstGeom>
          <a:noFill/>
        </p:spPr>
        <p:txBody>
          <a:bodyPr wrap="square" rtlCol="0">
            <a:spAutoFit/>
          </a:bodyPr>
          <a:lstStyle/>
          <a:p>
            <a:r>
              <a:rPr lang="en-US" dirty="0" smtClean="0">
                <a:latin typeface="Arial" pitchFamily="34" charset="0"/>
                <a:cs typeface="Arial" pitchFamily="34" charset="0"/>
              </a:rPr>
              <a:t>Toronto Pearson</a:t>
            </a:r>
            <a:endParaRPr lang="en-US" dirty="0">
              <a:latin typeface="Arial" pitchFamily="34" charset="0"/>
              <a:cs typeface="Arial" pitchFamily="34" charset="0"/>
            </a:endParaRPr>
          </a:p>
        </p:txBody>
      </p:sp>
    </p:spTree>
    <p:extLst>
      <p:ext uri="{BB962C8B-B14F-4D97-AF65-F5344CB8AC3E}">
        <p14:creationId xmlns:p14="http://schemas.microsoft.com/office/powerpoint/2010/main" val="199172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Outreach and Involvement</a:t>
            </a:r>
          </a:p>
        </p:txBody>
      </p:sp>
      <p:pic>
        <p:nvPicPr>
          <p:cNvPr id="3" name="Picture 2" descr="Kirst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90391"/>
            <a:ext cx="2694756" cy="1796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descr="D:\nata\P1040550[1].JPG"/>
          <p:cNvPicPr>
            <a:picLocks noChangeAspect="1" noChangeArrowheads="1"/>
          </p:cNvPicPr>
          <p:nvPr/>
        </p:nvPicPr>
        <p:blipFill>
          <a:blip r:embed="rId5"/>
          <a:srcRect/>
          <a:stretch>
            <a:fillRect/>
          </a:stretch>
        </p:blipFill>
        <p:spPr bwMode="auto">
          <a:xfrm>
            <a:off x="304160" y="4227318"/>
            <a:ext cx="2827067" cy="2120300"/>
          </a:xfrm>
          <a:prstGeom prst="rect">
            <a:avLst/>
          </a:prstGeom>
          <a:noFill/>
        </p:spPr>
      </p:pic>
      <p:pic>
        <p:nvPicPr>
          <p:cNvPr id="8" name="Content Placeholder 5"/>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707904" y="4227318"/>
            <a:ext cx="2882686" cy="2162510"/>
          </a:xfrm>
          <a:prstGeom prst="rect">
            <a:avLst/>
          </a:prstGeom>
          <a:ln>
            <a:noFill/>
          </a:ln>
          <a:effectLst>
            <a:outerShdw blurRad="292100" dist="139700" dir="2700000" algn="tl" rotWithShape="0">
              <a:srgbClr val="333333">
                <a:alpha val="65000"/>
              </a:srgbClr>
            </a:outerShdw>
          </a:effectLst>
        </p:spPr>
      </p:pic>
      <p:pic>
        <p:nvPicPr>
          <p:cNvPr id="134149" name="Picture 5" descr="Helicopter pilot, Mary Ellen, gives a preflight briefi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7864" y="1914509"/>
            <a:ext cx="2671936" cy="17723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nata\Headqaurters Story Boards 049.jpg"/>
          <p:cNvPicPr>
            <a:picLocks noChangeAspect="1" noChangeArrowheads="1"/>
          </p:cNvPicPr>
          <p:nvPr/>
        </p:nvPicPr>
        <p:blipFill>
          <a:blip r:embed="rId10"/>
          <a:srcRect/>
          <a:stretch>
            <a:fillRect/>
          </a:stretch>
        </p:blipFill>
        <p:spPr bwMode="auto">
          <a:xfrm>
            <a:off x="6372200" y="1833987"/>
            <a:ext cx="2433803" cy="1825352"/>
          </a:xfrm>
          <a:prstGeom prst="rect">
            <a:avLst/>
          </a:prstGeom>
          <a:noFill/>
        </p:spPr>
      </p:pic>
    </p:spTree>
    <p:extLst>
      <p:ext uri="{BB962C8B-B14F-4D97-AF65-F5344CB8AC3E}">
        <p14:creationId xmlns:p14="http://schemas.microsoft.com/office/powerpoint/2010/main" val="3078580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772400" cy="895350"/>
          </a:xfrm>
        </p:spPr>
        <p:txBody>
          <a:bodyPr/>
          <a:lstStyle/>
          <a:p>
            <a:r>
              <a:rPr lang="en-US" sz="2800" dirty="0" smtClean="0"/>
              <a:t>Balancing </a:t>
            </a:r>
            <a:r>
              <a:rPr lang="en-US" sz="2800" dirty="0"/>
              <a:t>Stakeholder Needs</a:t>
            </a:r>
          </a:p>
        </p:txBody>
      </p:sp>
      <p:pic>
        <p:nvPicPr>
          <p:cNvPr id="5" name="Picture 3" descr="D:\nata\Picture 1329.jpg"/>
          <p:cNvPicPr>
            <a:picLocks noChangeAspect="1" noChangeArrowheads="1"/>
          </p:cNvPicPr>
          <p:nvPr/>
        </p:nvPicPr>
        <p:blipFill>
          <a:blip r:embed="rId4" cstate="print"/>
          <a:srcRect/>
          <a:stretch>
            <a:fillRect/>
          </a:stretch>
        </p:blipFill>
        <p:spPr bwMode="auto">
          <a:xfrm>
            <a:off x="4283968" y="4358534"/>
            <a:ext cx="2638675" cy="1979006"/>
          </a:xfrm>
          <a:prstGeom prst="rect">
            <a:avLst/>
          </a:prstGeom>
          <a:noFill/>
        </p:spPr>
      </p:pic>
      <p:pic>
        <p:nvPicPr>
          <p:cNvPr id="135169" name="Picture 1" descr="H:\Airport Facilities\To be filed\DOT Mar25_13 NSR\P10006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1786380"/>
            <a:ext cx="254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35170" name="Picture 2" descr="C:\Users\dchesworth\AppData\Local\Microsoft\Windows\Temporary Internet Files\Content.Outlook\YIW0NFH0\SMS Cent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866" y="1723105"/>
            <a:ext cx="2707809" cy="2031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944745842"/>
              </p:ext>
            </p:extLst>
          </p:nvPr>
        </p:nvGraphicFramePr>
        <p:xfrm>
          <a:off x="683568" y="4358534"/>
          <a:ext cx="3067050" cy="1984375"/>
        </p:xfrm>
        <a:graphic>
          <a:graphicData uri="http://schemas.openxmlformats.org/presentationml/2006/ole">
            <mc:AlternateContent xmlns:mc="http://schemas.openxmlformats.org/markup-compatibility/2006">
              <mc:Choice xmlns:v="urn:schemas-microsoft-com:vml" Requires="v">
                <p:oleObj spid="_x0000_s135184" name="Acrobat Document" r:id="rId7" imgW="11658600" imgH="7543800" progId="AcroExch.Document.7">
                  <p:embed/>
                </p:oleObj>
              </mc:Choice>
              <mc:Fallback>
                <p:oleObj name="Acrobat Document" r:id="rId7" imgW="11658600" imgH="7543800" progId="AcroExch.Document.7">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4358534"/>
                        <a:ext cx="306705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5173" name="Picture 5" descr="\\ykdot\dot\DoT Airports\Public\Bill M\Colville Lake Pics - June 2012\IMG_318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3848" y="1719077"/>
            <a:ext cx="2714104" cy="203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473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defRPr/>
            </a:pPr>
            <a:r>
              <a:rPr lang="en-US" dirty="0" smtClean="0"/>
              <a:t/>
            </a:r>
            <a:br>
              <a:rPr lang="en-US" dirty="0" smtClean="0"/>
            </a:br>
            <a:r>
              <a:rPr lang="en-US" dirty="0" smtClean="0"/>
              <a:t>THANK YOU</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4"/>
                </a:solidFill>
                <a:effectLst/>
              </a:rPr>
              <a:t>PRIORITIES</a:t>
            </a:r>
            <a:endParaRPr lang="en-CA" b="1" dirty="0">
              <a:solidFill>
                <a:schemeClr val="accent4"/>
              </a:solidFill>
              <a:effectLst/>
            </a:endParaRPr>
          </a:p>
        </p:txBody>
      </p:sp>
      <p:sp>
        <p:nvSpPr>
          <p:cNvPr id="4" name="Content Placeholder 3"/>
          <p:cNvSpPr>
            <a:spLocks noGrp="1"/>
          </p:cNvSpPr>
          <p:nvPr>
            <p:ph idx="1"/>
          </p:nvPr>
        </p:nvSpPr>
        <p:spPr/>
        <p:txBody>
          <a:bodyPr/>
          <a:lstStyle/>
          <a:p>
            <a:r>
              <a:rPr lang="en-US" dirty="0" smtClean="0"/>
              <a:t>Maximizing Infrastructure Investment</a:t>
            </a:r>
          </a:p>
          <a:p>
            <a:r>
              <a:rPr lang="en-US" dirty="0" smtClean="0"/>
              <a:t>Quality Assurance, Emergency Planning and Continuous Improvement</a:t>
            </a:r>
          </a:p>
          <a:p>
            <a:r>
              <a:rPr lang="en-US" dirty="0"/>
              <a:t>Community Capacity Building</a:t>
            </a:r>
            <a:endParaRPr lang="en-US" dirty="0" smtClean="0"/>
          </a:p>
          <a:p>
            <a:r>
              <a:rPr lang="en-US" dirty="0" smtClean="0"/>
              <a:t>Regulatory Reform</a:t>
            </a:r>
          </a:p>
          <a:p>
            <a:r>
              <a:rPr lang="en-US" dirty="0" smtClean="0"/>
              <a:t>Balancing Stakeholder  Needs</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rPr>
              <a:t>PROGRESS</a:t>
            </a:r>
            <a:endParaRPr lang="en-US" b="1" dirty="0">
              <a:solidFill>
                <a:schemeClr val="tx1"/>
              </a:solidFill>
              <a:effectLst/>
            </a:endParaRPr>
          </a:p>
        </p:txBody>
      </p:sp>
      <p:sp>
        <p:nvSpPr>
          <p:cNvPr id="3" name="Content Placeholder 2"/>
          <p:cNvSpPr>
            <a:spLocks noGrp="1"/>
          </p:cNvSpPr>
          <p:nvPr>
            <p:ph idx="1"/>
          </p:nvPr>
        </p:nvSpPr>
        <p:spPr/>
        <p:txBody>
          <a:bodyPr/>
          <a:lstStyle/>
          <a:p>
            <a:endParaRPr lang="en-US" dirty="0" smtClean="0"/>
          </a:p>
          <a:p>
            <a:r>
              <a:rPr lang="en-US" dirty="0" smtClean="0"/>
              <a:t>Status of SMS </a:t>
            </a:r>
          </a:p>
          <a:p>
            <a:r>
              <a:rPr lang="en-US" dirty="0" smtClean="0"/>
              <a:t>New and Improved Infrastructure</a:t>
            </a:r>
          </a:p>
          <a:p>
            <a:r>
              <a:rPr lang="en-US" dirty="0" smtClean="0"/>
              <a:t>Community Capacity Building</a:t>
            </a:r>
          </a:p>
          <a:p>
            <a:r>
              <a:rPr lang="en-US" dirty="0" smtClean="0"/>
              <a:t>Regulatory Reform</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Safety Management Systems</a:t>
            </a:r>
            <a:endParaRPr lang="en-CA" dirty="0"/>
          </a:p>
        </p:txBody>
      </p:sp>
      <p:sp>
        <p:nvSpPr>
          <p:cNvPr id="10243" name="Content Placeholder 2"/>
          <p:cNvSpPr>
            <a:spLocks noGrp="1"/>
          </p:cNvSpPr>
          <p:nvPr>
            <p:ph idx="1"/>
          </p:nvPr>
        </p:nvSpPr>
        <p:spPr/>
        <p:txBody>
          <a:bodyPr/>
          <a:lstStyle/>
          <a:p>
            <a:pPr eaLnBrk="1" hangingPunct="1"/>
            <a:r>
              <a:rPr lang="en-US" sz="2600" dirty="0" smtClean="0"/>
              <a:t>Airports Division has SMS </a:t>
            </a:r>
            <a:r>
              <a:rPr lang="en-US" sz="2600" dirty="0"/>
              <a:t>policies, processes, procedures and systems in </a:t>
            </a:r>
            <a:r>
              <a:rPr lang="en-US" sz="2600" dirty="0" smtClean="0"/>
              <a:t>place for Certified Airports</a:t>
            </a:r>
          </a:p>
          <a:p>
            <a:pPr eaLnBrk="1" hangingPunct="1"/>
            <a:r>
              <a:rPr lang="en-US" sz="2600" dirty="0" smtClean="0"/>
              <a:t>16 of the 19 initial audits have been completed</a:t>
            </a:r>
          </a:p>
          <a:p>
            <a:pPr eaLnBrk="1" hangingPunct="1"/>
            <a:r>
              <a:rPr lang="en-US" sz="2600" dirty="0" smtClean="0"/>
              <a:t>The remaining 3 are scheduled for completion by July 2013</a:t>
            </a:r>
          </a:p>
          <a:p>
            <a:pPr eaLnBrk="1" hangingPunct="1"/>
            <a:r>
              <a:rPr lang="en-US" sz="2600" dirty="0" smtClean="0"/>
              <a:t>Emergency </a:t>
            </a:r>
            <a:r>
              <a:rPr lang="en-US" sz="2600" dirty="0" smtClean="0"/>
              <a:t>exercise </a:t>
            </a:r>
            <a:r>
              <a:rPr lang="en-US" sz="2600" dirty="0" smtClean="0"/>
              <a:t>cycle is on </a:t>
            </a:r>
            <a:r>
              <a:rPr lang="en-US" sz="2600" dirty="0" smtClean="0"/>
              <a:t>round no. 2 with </a:t>
            </a:r>
            <a:r>
              <a:rPr lang="en-US" sz="2600" dirty="0" smtClean="0"/>
              <a:t>exercises in Fort Smith, </a:t>
            </a:r>
            <a:r>
              <a:rPr lang="en-US" sz="2600" dirty="0" err="1" smtClean="0"/>
              <a:t>Tulita</a:t>
            </a:r>
            <a:r>
              <a:rPr lang="en-US" sz="2600" dirty="0" smtClean="0"/>
              <a:t>, </a:t>
            </a:r>
            <a:r>
              <a:rPr lang="en-US" sz="2600" dirty="0" err="1" smtClean="0"/>
              <a:t>Gameti</a:t>
            </a:r>
            <a:r>
              <a:rPr lang="en-US" sz="2600" dirty="0" smtClean="0"/>
              <a:t>, Paulatuk and Fort McPherson</a:t>
            </a:r>
          </a:p>
          <a:p>
            <a:pPr eaLnBrk="1" hangingPunct="1"/>
            <a:r>
              <a:rPr lang="en-US" sz="2600" dirty="0" smtClean="0"/>
              <a:t>TC Assessments Planned </a:t>
            </a:r>
            <a:r>
              <a:rPr lang="en-US" sz="2600" dirty="0" smtClean="0"/>
              <a:t>for 8 communities in August</a:t>
            </a:r>
            <a:endParaRPr lang="en-US" sz="2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Infrastructure Improvements</a:t>
            </a:r>
            <a:endParaRPr lang="en-CA" dirty="0"/>
          </a:p>
        </p:txBody>
      </p:sp>
      <p:pic>
        <p:nvPicPr>
          <p:cNvPr id="130052" name="Picture 4" descr="http://www.tenco.ca/images/img_section-aero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240" y="1713542"/>
            <a:ext cx="1927927" cy="207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3"/>
          <p:cNvPicPr>
            <a:picLocks noGrp="1" noChangeAspect="1"/>
          </p:cNvPicPr>
          <p:nvPr>
            <p:ph sz="quarter" idx="1"/>
          </p:nvPr>
        </p:nvPicPr>
        <p:blipFill rotWithShape="1">
          <a:blip r:embed="rId4" cstate="print">
            <a:extLst>
              <a:ext uri="{28A0092B-C50C-407E-A947-70E740481C1C}">
                <a14:useLocalDpi xmlns:a14="http://schemas.microsoft.com/office/drawing/2010/main" val="0"/>
              </a:ext>
            </a:extLst>
          </a:blip>
          <a:srcRect l="28478" t="9261" r="13023" b="48085"/>
          <a:stretch/>
        </p:blipFill>
        <p:spPr>
          <a:xfrm>
            <a:off x="542230" y="4149080"/>
            <a:ext cx="3953974" cy="2162253"/>
          </a:xfrm>
        </p:spPr>
      </p:pic>
      <p:pic>
        <p:nvPicPr>
          <p:cNvPr id="130054" name="Picture 6" descr="\\ykdot\dot\DoT Airports\Public\Bill M\Colville Lake Pics - June 2012\IMG_316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0977" y="1713542"/>
            <a:ext cx="2836115" cy="2127086"/>
          </a:xfrm>
          <a:prstGeom prst="rect">
            <a:avLst/>
          </a:prstGeom>
          <a:noFill/>
          <a:extLst>
            <a:ext uri="{909E8E84-426E-40DD-AFC4-6F175D3DCCD1}">
              <a14:hiddenFill xmlns:a14="http://schemas.microsoft.com/office/drawing/2010/main">
                <a:solidFill>
                  <a:srgbClr val="FFFFFF"/>
                </a:solidFill>
              </a14:hiddenFill>
            </a:ext>
          </a:extLst>
        </p:spPr>
      </p:pic>
      <p:pic>
        <p:nvPicPr>
          <p:cNvPr id="136197" name="Picture 5" descr="H:\Public\Pictures\jean marie river\lighting\JMR Trenching Runwa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1810537"/>
            <a:ext cx="2698796" cy="2024097"/>
          </a:xfrm>
          <a:prstGeom prst="rect">
            <a:avLst/>
          </a:prstGeom>
          <a:noFill/>
          <a:extLst>
            <a:ext uri="{909E8E84-426E-40DD-AFC4-6F175D3DCCD1}">
              <a14:hiddenFill xmlns:a14="http://schemas.microsoft.com/office/drawing/2010/main">
                <a:solidFill>
                  <a:srgbClr val="FFFFFF"/>
                </a:solidFill>
              </a14:hiddenFill>
            </a:ext>
          </a:extLst>
        </p:spPr>
      </p:pic>
      <p:pic>
        <p:nvPicPr>
          <p:cNvPr id="148481" name="Picture 1" descr="D:\trout lake ditch.jpg"/>
          <p:cNvPicPr>
            <a:picLocks noChangeAspect="1" noChangeArrowheads="1"/>
          </p:cNvPicPr>
          <p:nvPr/>
        </p:nvPicPr>
        <p:blipFill>
          <a:blip r:embed="rId7"/>
          <a:srcRect/>
          <a:stretch>
            <a:fillRect/>
          </a:stretch>
        </p:blipFill>
        <p:spPr bwMode="auto">
          <a:xfrm>
            <a:off x="4644008" y="4149080"/>
            <a:ext cx="2787157" cy="20925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Capacity Building</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round of Emergency Exercises have now been completed at all sites</a:t>
            </a:r>
          </a:p>
          <a:p>
            <a:r>
              <a:rPr lang="en-US" dirty="0" smtClean="0"/>
              <a:t>Identified some challenges and some ways </a:t>
            </a:r>
            <a:r>
              <a:rPr lang="en-US" dirty="0" smtClean="0"/>
              <a:t>to move forward</a:t>
            </a:r>
            <a:endParaRPr lang="en-US" dirty="0" smtClean="0"/>
          </a:p>
          <a:p>
            <a:r>
              <a:rPr lang="en-US" dirty="0" smtClean="0"/>
              <a:t>Increasing </a:t>
            </a:r>
            <a:r>
              <a:rPr lang="en-US" dirty="0"/>
              <a:t>e</a:t>
            </a:r>
            <a:r>
              <a:rPr lang="en-US" dirty="0" smtClean="0"/>
              <a:t>ngagement of industry, </a:t>
            </a:r>
            <a:r>
              <a:rPr lang="en-US" dirty="0" smtClean="0"/>
              <a:t>community, </a:t>
            </a:r>
            <a:r>
              <a:rPr lang="en-US" dirty="0" smtClean="0"/>
              <a:t>GNWT and other levels of </a:t>
            </a:r>
            <a:r>
              <a:rPr lang="en-US" dirty="0" smtClean="0"/>
              <a:t>government in exercises</a:t>
            </a:r>
            <a:endParaRPr lang="en-US" dirty="0"/>
          </a:p>
        </p:txBody>
      </p:sp>
    </p:spTree>
    <p:extLst>
      <p:ext uri="{BB962C8B-B14F-4D97-AF65-F5344CB8AC3E}">
        <p14:creationId xmlns:p14="http://schemas.microsoft.com/office/powerpoint/2010/main" val="671705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Reform</a:t>
            </a:r>
            <a:endParaRPr lang="en-US" dirty="0"/>
          </a:p>
        </p:txBody>
      </p:sp>
      <p:sp>
        <p:nvSpPr>
          <p:cNvPr id="3" name="Content Placeholder 2"/>
          <p:cNvSpPr>
            <a:spLocks noGrp="1"/>
          </p:cNvSpPr>
          <p:nvPr>
            <p:ph idx="1"/>
          </p:nvPr>
        </p:nvSpPr>
        <p:spPr/>
        <p:txBody>
          <a:bodyPr/>
          <a:lstStyle/>
          <a:p>
            <a:r>
              <a:rPr lang="en-US" dirty="0" smtClean="0"/>
              <a:t>Presentation to Senate Standing Committee of Transportation</a:t>
            </a:r>
          </a:p>
          <a:p>
            <a:r>
              <a:rPr lang="en-US" dirty="0" smtClean="0"/>
              <a:t>Teleconference with Minister Fletcher, who has expressed interest in travelling to the North</a:t>
            </a:r>
          </a:p>
          <a:p>
            <a:r>
              <a:rPr lang="en-US" dirty="0" smtClean="0"/>
              <a:t>Issues and Irritants Response</a:t>
            </a:r>
          </a:p>
          <a:p>
            <a:r>
              <a:rPr lang="en-US" dirty="0" smtClean="0"/>
              <a:t>RESAs</a:t>
            </a:r>
          </a:p>
          <a:p>
            <a:endParaRPr lang="en-US" dirty="0"/>
          </a:p>
        </p:txBody>
      </p:sp>
    </p:spTree>
    <p:extLst>
      <p:ext uri="{BB962C8B-B14F-4D97-AF65-F5344CB8AC3E}">
        <p14:creationId xmlns:p14="http://schemas.microsoft.com/office/powerpoint/2010/main" val="1345052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PARTNERSHIPS</a:t>
            </a:r>
            <a:endParaRPr lang="en-US" b="1" dirty="0">
              <a:solidFill>
                <a:schemeClr val="tx1"/>
              </a:solidFill>
            </a:endParaRPr>
          </a:p>
        </p:txBody>
      </p:sp>
      <p:sp>
        <p:nvSpPr>
          <p:cNvPr id="3" name="Content Placeholder 2"/>
          <p:cNvSpPr>
            <a:spLocks noGrp="1"/>
          </p:cNvSpPr>
          <p:nvPr>
            <p:ph idx="1"/>
          </p:nvPr>
        </p:nvSpPr>
        <p:spPr/>
        <p:txBody>
          <a:bodyPr/>
          <a:lstStyle/>
          <a:p>
            <a:r>
              <a:rPr lang="en-US" dirty="0"/>
              <a:t>BCP, </a:t>
            </a:r>
            <a:r>
              <a:rPr lang="en-US" dirty="0" smtClean="0"/>
              <a:t>ACAP </a:t>
            </a:r>
            <a:endParaRPr lang="en-US" dirty="0"/>
          </a:p>
          <a:p>
            <a:r>
              <a:rPr lang="en-US" dirty="0" smtClean="0"/>
              <a:t>Regulatory </a:t>
            </a:r>
            <a:r>
              <a:rPr lang="en-US" dirty="0"/>
              <a:t>Reform</a:t>
            </a:r>
          </a:p>
          <a:p>
            <a:r>
              <a:rPr lang="en-US" dirty="0" smtClean="0"/>
              <a:t>Course </a:t>
            </a:r>
            <a:r>
              <a:rPr lang="en-US" dirty="0"/>
              <a:t>opportunities, engagement in exercises and outreach</a:t>
            </a:r>
          </a:p>
          <a:p>
            <a:r>
              <a:rPr lang="en-US" dirty="0"/>
              <a:t>NAV Canada</a:t>
            </a:r>
          </a:p>
          <a:p>
            <a:r>
              <a:rPr lang="en-US" dirty="0" smtClean="0"/>
              <a:t>Air carries/tenants</a:t>
            </a:r>
          </a:p>
          <a:p>
            <a:r>
              <a:rPr lang="en-US" dirty="0" smtClean="0"/>
              <a:t>Other Stakeholders</a:t>
            </a:r>
            <a:endParaRPr lang="en-US" dirty="0" smtClean="0"/>
          </a:p>
          <a:p>
            <a:pPr marL="0" indent="0">
              <a:buNone/>
            </a:pPr>
            <a:endParaRPr lang="en-US" dirty="0"/>
          </a:p>
        </p:txBody>
      </p:sp>
    </p:spTree>
    <p:extLst>
      <p:ext uri="{BB962C8B-B14F-4D97-AF65-F5344CB8AC3E}">
        <p14:creationId xmlns:p14="http://schemas.microsoft.com/office/powerpoint/2010/main" val="1732398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ACAP</a:t>
            </a:r>
            <a:endParaRPr lang="en-US" dirty="0"/>
          </a:p>
        </p:txBody>
      </p:sp>
      <p:pic>
        <p:nvPicPr>
          <p:cNvPr id="119811" name="Picture 3"/>
          <p:cNvPicPr>
            <a:picLocks noChangeAspect="1" noChangeArrowheads="1"/>
          </p:cNvPicPr>
          <p:nvPr/>
        </p:nvPicPr>
        <p:blipFill>
          <a:blip r:embed="rId3"/>
          <a:srcRect/>
          <a:stretch>
            <a:fillRect/>
          </a:stretch>
        </p:blipFill>
        <p:spPr bwMode="auto">
          <a:xfrm>
            <a:off x="4470198" y="2266948"/>
            <a:ext cx="2581185" cy="3384513"/>
          </a:xfrm>
          <a:prstGeom prst="rect">
            <a:avLst/>
          </a:prstGeom>
          <a:noFill/>
          <a:ln w="9525">
            <a:noFill/>
            <a:miter lim="800000"/>
            <a:headEnd/>
            <a:tailEnd/>
          </a:ln>
          <a:effectLst/>
        </p:spPr>
      </p:pic>
      <p:pic>
        <p:nvPicPr>
          <p:cNvPr id="131074" name="Picture 2" descr="Photo of the Budget Cover 201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886" y="2266949"/>
            <a:ext cx="2335314" cy="338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ransition sept 2007">
  <a:themeElements>
    <a:clrScheme name="Transition sept 20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ransition sept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0066"/>
            </a:gs>
            <a:gs pos="100000">
              <a:srgbClr val="CCECFF"/>
            </a:gs>
          </a:gsLst>
          <a:lin ang="0" scaled="1"/>
        </a:gradFill>
        <a:ln w="9525" cap="flat" cmpd="sng" algn="ctr">
          <a:no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000066"/>
            </a:gs>
            <a:gs pos="100000">
              <a:srgbClr val="CCECFF"/>
            </a:gs>
          </a:gsLst>
          <a:lin ang="0" scaled="1"/>
        </a:gradFill>
        <a:ln w="9525" cap="flat" cmpd="sng" algn="ctr">
          <a:no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nsition sept 20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ansition sept 20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nsition sept 20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nsition sept 20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nsition sept 20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nsition sept 20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ansition sept 20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Designs\Transition sept 2007.pot</Template>
  <TotalTime>11855</TotalTime>
  <Words>680</Words>
  <Application>Microsoft Office PowerPoint</Application>
  <PresentationFormat>On-screen Show (4:3)</PresentationFormat>
  <Paragraphs>102</Paragraphs>
  <Slides>14</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Transition sept 2007</vt:lpstr>
      <vt:lpstr>Custom Design</vt:lpstr>
      <vt:lpstr>Acrobat Document</vt:lpstr>
      <vt:lpstr>PRIORITIES, PROGRESS, PARTNERSHIPS</vt:lpstr>
      <vt:lpstr>PRIORITIES</vt:lpstr>
      <vt:lpstr>PROGRESS</vt:lpstr>
      <vt:lpstr>Safety Management Systems</vt:lpstr>
      <vt:lpstr>Infrastructure Improvements</vt:lpstr>
      <vt:lpstr>Community Capacity Building</vt:lpstr>
      <vt:lpstr>Regulatory Reform</vt:lpstr>
      <vt:lpstr>PARTNERSHIPS</vt:lpstr>
      <vt:lpstr>BCP, ACAP</vt:lpstr>
      <vt:lpstr>Regulatory Reform</vt:lpstr>
      <vt:lpstr>Regulatory Reform</vt:lpstr>
      <vt:lpstr>Training Outreach and Involvement</vt:lpstr>
      <vt:lpstr>Balancing Stakeholder Needs</vt:lpstr>
      <vt:lpstr> THANK YOU</vt:lpstr>
    </vt:vector>
  </TitlesOfParts>
  <Company>GNWT - Transportation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AND SYSTEMS</dc:title>
  <dc:creator>Arctic Airports</dc:creator>
  <cp:lastModifiedBy>Delia Chesworth</cp:lastModifiedBy>
  <cp:revision>342</cp:revision>
  <cp:lastPrinted>2013-04-10T13:33:37Z</cp:lastPrinted>
  <dcterms:created xsi:type="dcterms:W3CDTF">2000-05-01T22:00:07Z</dcterms:created>
  <dcterms:modified xsi:type="dcterms:W3CDTF">2013-04-10T13:33:38Z</dcterms:modified>
</cp:coreProperties>
</file>