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57"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16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55AB79-0525-5E4D-9DDD-946E91EFAB2A}" type="datetimeFigureOut">
              <a:rPr lang="en-US" smtClean="0"/>
              <a:t>24-04-29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331704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55AB79-0525-5E4D-9DDD-946E91EFAB2A}" type="datetimeFigureOut">
              <a:rPr lang="en-US" smtClean="0"/>
              <a:t>24-04-29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331612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55AB79-0525-5E4D-9DDD-946E91EFAB2A}" type="datetimeFigureOut">
              <a:rPr lang="en-US" smtClean="0"/>
              <a:t>24-04-29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152488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55AB79-0525-5E4D-9DDD-946E91EFAB2A}" type="datetimeFigureOut">
              <a:rPr lang="en-US" smtClean="0"/>
              <a:t>24-04-29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3352528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55AB79-0525-5E4D-9DDD-946E91EFAB2A}" type="datetimeFigureOut">
              <a:rPr lang="en-US" smtClean="0"/>
              <a:t>24-04-29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1716716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55AB79-0525-5E4D-9DDD-946E91EFAB2A}" type="datetimeFigureOut">
              <a:rPr lang="en-US" smtClean="0"/>
              <a:t>24-04-29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206048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55AB79-0525-5E4D-9DDD-946E91EFAB2A}" type="datetimeFigureOut">
              <a:rPr lang="en-US" smtClean="0"/>
              <a:t>24-04-29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347883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55AB79-0525-5E4D-9DDD-946E91EFAB2A}" type="datetimeFigureOut">
              <a:rPr lang="en-US" smtClean="0"/>
              <a:t>24-04-29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322502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5AB79-0525-5E4D-9DDD-946E91EFAB2A}" type="datetimeFigureOut">
              <a:rPr lang="en-US" smtClean="0"/>
              <a:t>24-04-29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357102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5AB79-0525-5E4D-9DDD-946E91EFAB2A}" type="datetimeFigureOut">
              <a:rPr lang="en-US" smtClean="0"/>
              <a:t>24-04-29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1818110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5AB79-0525-5E4D-9DDD-946E91EFAB2A}" type="datetimeFigureOut">
              <a:rPr lang="en-US" smtClean="0"/>
              <a:t>24-04-29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26F99-1D6A-7C43-B565-F4D865D689E5}" type="slidenum">
              <a:rPr lang="en-US" smtClean="0"/>
              <a:t>‹#›</a:t>
            </a:fld>
            <a:endParaRPr lang="en-US"/>
          </a:p>
        </p:txBody>
      </p:sp>
    </p:spTree>
    <p:extLst>
      <p:ext uri="{BB962C8B-B14F-4D97-AF65-F5344CB8AC3E}">
        <p14:creationId xmlns:p14="http://schemas.microsoft.com/office/powerpoint/2010/main" val="2084629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5AB79-0525-5E4D-9DDD-946E91EFAB2A}" type="datetimeFigureOut">
              <a:rPr lang="en-US" smtClean="0"/>
              <a:t>24-04-29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26F99-1D6A-7C43-B565-F4D865D689E5}" type="slidenum">
              <a:rPr lang="en-US" smtClean="0"/>
              <a:t>‹#›</a:t>
            </a:fld>
            <a:endParaRPr lang="en-US"/>
          </a:p>
        </p:txBody>
      </p:sp>
    </p:spTree>
    <p:extLst>
      <p:ext uri="{BB962C8B-B14F-4D97-AF65-F5344CB8AC3E}">
        <p14:creationId xmlns:p14="http://schemas.microsoft.com/office/powerpoint/2010/main" val="2846381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ised-isde.canada.ca/site/strategic-innovation-fund/en/how-to-apply/process%23s3" TargetMode="External"/><Relationship Id="rId4" Type="http://schemas.openxmlformats.org/officeDocument/2006/relationships/hyperlink" Target="https://ised-isde.canada.ca/site/strategic-innovation-fund/en/project-requirements/benefits-for-canada" TargetMode="External"/><Relationship Id="rId5" Type="http://schemas.openxmlformats.org/officeDocument/2006/relationships/hyperlink" Target="https://ised-isde.canada.ca/site/strategic-innovation-fund/en/project-requirements/project-costs" TargetMode="External"/><Relationship Id="rId6" Type="http://schemas.openxmlformats.org/officeDocument/2006/relationships/hyperlink" Target="https://ised-isde.canada.ca/site/strategic-innovation-fund/en/investments/current-investment-priorities" TargetMode="External"/><Relationship Id="rId1" Type="http://schemas.openxmlformats.org/officeDocument/2006/relationships/slideLayout" Target="../slideLayouts/slideLayout9.xml"/><Relationship Id="rId2" Type="http://schemas.openxmlformats.org/officeDocument/2006/relationships/hyperlink" Target="https://ised-isde.canada.ca/site/ised/en/our-organization/innovation-science-and-economic-development-portfolio"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400"/>
            <a:ext cx="7772400" cy="1470025"/>
          </a:xfrm>
        </p:spPr>
        <p:txBody>
          <a:bodyPr/>
          <a:lstStyle/>
          <a:p>
            <a:r>
              <a:rPr lang="en-US" dirty="0" smtClean="0"/>
              <a:t>Alternate Runway Materials </a:t>
            </a:r>
            <a:br>
              <a:rPr lang="en-US" dirty="0" smtClean="0"/>
            </a:br>
            <a:r>
              <a:rPr lang="en-US" dirty="0" smtClean="0"/>
              <a:t>Support Requirements</a:t>
            </a:r>
            <a:endParaRPr lang="en-US" dirty="0"/>
          </a:p>
        </p:txBody>
      </p:sp>
      <p:sp>
        <p:nvSpPr>
          <p:cNvPr id="3" name="Subtitle 2"/>
          <p:cNvSpPr>
            <a:spLocks noGrp="1"/>
          </p:cNvSpPr>
          <p:nvPr>
            <p:ph type="subTitle" idx="1"/>
          </p:nvPr>
        </p:nvSpPr>
        <p:spPr>
          <a:xfrm>
            <a:off x="685800" y="3009899"/>
            <a:ext cx="7772400" cy="3361267"/>
          </a:xfrm>
        </p:spPr>
        <p:txBody>
          <a:bodyPr>
            <a:normAutofit/>
          </a:bodyPr>
          <a:lstStyle/>
          <a:p>
            <a:r>
              <a:rPr lang="en-US" b="1" dirty="0" smtClean="0">
                <a:solidFill>
                  <a:schemeClr val="tx1"/>
                </a:solidFill>
              </a:rPr>
              <a:t>Lead Organization for Grant Applications</a:t>
            </a:r>
          </a:p>
          <a:p>
            <a:endParaRPr lang="en-US" b="1" dirty="0" smtClean="0">
              <a:solidFill>
                <a:schemeClr val="tx1"/>
              </a:solidFill>
            </a:endParaRPr>
          </a:p>
          <a:p>
            <a:r>
              <a:rPr lang="en-US" b="1" dirty="0" smtClean="0">
                <a:solidFill>
                  <a:schemeClr val="tx1"/>
                </a:solidFill>
              </a:rPr>
              <a:t>Annual Aircraft Movements at Hub Locations</a:t>
            </a:r>
          </a:p>
          <a:p>
            <a:endParaRPr lang="en-US" b="1" dirty="0" smtClean="0">
              <a:solidFill>
                <a:schemeClr val="tx1"/>
              </a:solidFill>
            </a:endParaRPr>
          </a:p>
          <a:p>
            <a:r>
              <a:rPr lang="en-US" b="1" dirty="0" smtClean="0">
                <a:solidFill>
                  <a:schemeClr val="tx1"/>
                </a:solidFill>
              </a:rPr>
              <a:t>Travel Support to  Arctic Airports</a:t>
            </a:r>
          </a:p>
          <a:p>
            <a:endParaRPr lang="en-US" dirty="0"/>
          </a:p>
        </p:txBody>
      </p:sp>
    </p:spTree>
    <p:extLst>
      <p:ext uri="{BB962C8B-B14F-4D97-AF65-F5344CB8AC3E}">
        <p14:creationId xmlns:p14="http://schemas.microsoft.com/office/powerpoint/2010/main" val="17153449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02364" y="2176823"/>
            <a:ext cx="8526673" cy="4414113"/>
          </a:xfrm>
        </p:spPr>
        <p:txBody>
          <a:bodyPr>
            <a:normAutofit fontScale="92500"/>
          </a:bodyPr>
          <a:lstStyle/>
          <a:p>
            <a:r>
              <a:rPr lang="en-US" sz="2400" dirty="0" smtClean="0"/>
              <a:t>On 19 June 2023, Minister Champagne announced an investment of $350M under the Strategic Innovation Fund to the Initiative for the Sustainable Aviation Technology (INSAT).</a:t>
            </a:r>
            <a:endParaRPr lang="en-US" sz="2400" dirty="0"/>
          </a:p>
          <a:p>
            <a:r>
              <a:rPr lang="en-GB" sz="2400" b="1" dirty="0" smtClean="0"/>
              <a:t>Mission</a:t>
            </a:r>
            <a:endParaRPr lang="en-GB" sz="2400" b="1" dirty="0"/>
          </a:p>
          <a:p>
            <a:r>
              <a:rPr lang="en-GB" sz="2400" dirty="0"/>
              <a:t>We aim to coordinate and accelerate the development of sustainable aviation technologies in Canada by fostering cross-industry collaboration and driving innovation toward a more environmentally conscious future.</a:t>
            </a:r>
          </a:p>
          <a:p>
            <a:r>
              <a:rPr lang="en-GB" sz="2400" b="1" dirty="0" smtClean="0"/>
              <a:t>Vision</a:t>
            </a:r>
            <a:endParaRPr lang="en-GB" sz="2400" b="1" dirty="0"/>
          </a:p>
          <a:p>
            <a:r>
              <a:rPr lang="en-GB" sz="2400" dirty="0"/>
              <a:t>We have an unwavering focus on leading Canadian aerospace toward environmental sustainability. We strongly believe that developing sustainable technologies is the key to the future of aviation, and we are committed to transforming this vision into a tangible reality.</a:t>
            </a:r>
          </a:p>
          <a:p>
            <a:endParaRPr lang="en-US" sz="2000" dirty="0"/>
          </a:p>
        </p:txBody>
      </p:sp>
      <p:pic>
        <p:nvPicPr>
          <p:cNvPr id="2" name="Picture 1" descr="INSAT-logo-e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8753" y="451342"/>
            <a:ext cx="3390900" cy="1314450"/>
          </a:xfrm>
          <a:prstGeom prst="rect">
            <a:avLst/>
          </a:prstGeom>
        </p:spPr>
      </p:pic>
    </p:spTree>
    <p:extLst>
      <p:ext uri="{BB962C8B-B14F-4D97-AF65-F5344CB8AC3E}">
        <p14:creationId xmlns:p14="http://schemas.microsoft.com/office/powerpoint/2010/main" val="37493819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02364" y="1068256"/>
            <a:ext cx="8526673" cy="5562991"/>
          </a:xfrm>
        </p:spPr>
        <p:txBody>
          <a:bodyPr>
            <a:normAutofit/>
          </a:bodyPr>
          <a:lstStyle/>
          <a:p>
            <a:r>
              <a:rPr lang="en-GB" sz="2000" dirty="0"/>
              <a:t>Innovation, Science and Economic Development Canada ( ISED ) works with Canadians in all areas of the economy and in all parts of the country to improve conditions for investment, enhance Canada's innovation performance, increase Canada's share of global trade and build a fair, efficient and competitive marketplace. We are the federal institution that leads the </a:t>
            </a:r>
            <a:r>
              <a:rPr lang="en-GB" sz="2000" dirty="0">
                <a:hlinkClick r:id="rId2" tooltip="Innovation, Science and Economic Development portfolio"/>
              </a:rPr>
              <a:t>Innovation, Science and Economic Development portfolio</a:t>
            </a:r>
            <a:r>
              <a:rPr lang="en-GB" sz="2000" dirty="0"/>
              <a:t>.</a:t>
            </a:r>
          </a:p>
          <a:p>
            <a:pPr algn="ctr"/>
            <a:r>
              <a:rPr lang="en-GB" sz="2400" dirty="0"/>
              <a:t> </a:t>
            </a:r>
            <a:r>
              <a:rPr lang="en-GB" sz="2400" b="1" dirty="0"/>
              <a:t>Non-repayable contributions</a:t>
            </a:r>
          </a:p>
          <a:p>
            <a:r>
              <a:rPr lang="en-GB" sz="2000" dirty="0"/>
              <a:t>Non-repayable contributions will </a:t>
            </a:r>
            <a:r>
              <a:rPr lang="en-GB" sz="2000" b="1" dirty="0"/>
              <a:t>only</a:t>
            </a:r>
            <a:r>
              <a:rPr lang="en-GB" sz="2000" dirty="0"/>
              <a:t> be considered for certain projects where the risk assessment, as verified during </a:t>
            </a:r>
            <a:r>
              <a:rPr lang="en-GB" sz="2000" u="sng" dirty="0">
                <a:hlinkClick r:id="rId3" tooltip="Application and funding process: Strategic Innovation Fund"/>
              </a:rPr>
              <a:t>due diligence</a:t>
            </a:r>
            <a:r>
              <a:rPr lang="en-GB" sz="2000" dirty="0"/>
              <a:t>, confirms that there </a:t>
            </a:r>
            <a:r>
              <a:rPr lang="en-GB" sz="2000" b="1" dirty="0"/>
              <a:t>will be</a:t>
            </a:r>
            <a:r>
              <a:rPr lang="en-GB" sz="2000" dirty="0"/>
              <a:t> significant </a:t>
            </a:r>
            <a:r>
              <a:rPr lang="en-GB" sz="2000" u="sng" dirty="0">
                <a:hlinkClick r:id="rId4" tooltip="Benefits for Canada: Strategic Innovation Fund"/>
              </a:rPr>
              <a:t>benefits for Canadians</a:t>
            </a:r>
            <a:r>
              <a:rPr lang="en-GB" sz="2000" dirty="0"/>
              <a:t>.</a:t>
            </a:r>
          </a:p>
          <a:p>
            <a:r>
              <a:rPr lang="en-GB" sz="2000" dirty="0"/>
              <a:t>Once significant benefits have been proven, non-repayable contributions may </a:t>
            </a:r>
            <a:r>
              <a:rPr lang="en-GB" sz="2000" b="1" dirty="0"/>
              <a:t>only</a:t>
            </a:r>
            <a:r>
              <a:rPr lang="en-GB" sz="2000" dirty="0"/>
              <a:t> be considered for </a:t>
            </a:r>
            <a:r>
              <a:rPr lang="en-GB" sz="2000" u="sng" dirty="0">
                <a:hlinkClick r:id="rId5" tooltip="Project costs: Strategic Innovation Fund"/>
              </a:rPr>
              <a:t>eligible costs of activities</a:t>
            </a:r>
            <a:r>
              <a:rPr lang="en-GB" sz="2000" dirty="0"/>
              <a:t> that align with our </a:t>
            </a:r>
            <a:r>
              <a:rPr lang="en-GB" sz="2000" u="sng" dirty="0">
                <a:hlinkClick r:id="rId6" tooltip="Current investment priorities: Strategic Innovation Fund"/>
              </a:rPr>
              <a:t>current investment priorities</a:t>
            </a:r>
            <a:r>
              <a:rPr lang="en-GB" sz="2000" dirty="0"/>
              <a:t>.</a:t>
            </a:r>
          </a:p>
          <a:p>
            <a:r>
              <a:rPr lang="en-GB" sz="2000" dirty="0"/>
              <a:t>Each project activity's benefits will be assessed on a case-by-case basis to determine if the criteria has been met</a:t>
            </a:r>
            <a:r>
              <a:rPr lang="en-GB" sz="2000" dirty="0" smtClean="0"/>
              <a:t>.</a:t>
            </a:r>
          </a:p>
          <a:p>
            <a:r>
              <a:rPr lang="en-GB" sz="2000" dirty="0"/>
              <a:t>SIF funds projects with </a:t>
            </a:r>
            <a:r>
              <a:rPr lang="en-GB" sz="2000" b="1" dirty="0"/>
              <a:t>at least $20 million</a:t>
            </a:r>
            <a:r>
              <a:rPr lang="en-GB" sz="2000" dirty="0"/>
              <a:t> in total project costs.</a:t>
            </a:r>
          </a:p>
          <a:p>
            <a:endParaRPr lang="en-GB" sz="2000" dirty="0" smtClean="0"/>
          </a:p>
          <a:p>
            <a:endParaRPr lang="en-GB" sz="2000" dirty="0"/>
          </a:p>
          <a:p>
            <a:endParaRPr lang="en-GB" sz="2000" dirty="0"/>
          </a:p>
          <a:p>
            <a:endParaRPr lang="en-US" sz="2000" dirty="0"/>
          </a:p>
        </p:txBody>
      </p:sp>
      <p:sp>
        <p:nvSpPr>
          <p:cNvPr id="5" name="Rectangle 4"/>
          <p:cNvSpPr/>
          <p:nvPr/>
        </p:nvSpPr>
        <p:spPr>
          <a:xfrm>
            <a:off x="302364" y="226238"/>
            <a:ext cx="8526673" cy="523220"/>
          </a:xfrm>
          <a:prstGeom prst="rect">
            <a:avLst/>
          </a:prstGeom>
        </p:spPr>
        <p:txBody>
          <a:bodyPr wrap="square">
            <a:spAutoFit/>
          </a:bodyPr>
          <a:lstStyle/>
          <a:p>
            <a:r>
              <a:rPr lang="en-GB" sz="2800" b="1" dirty="0"/>
              <a:t>Innovation, Science and Economic Development Canada</a:t>
            </a:r>
          </a:p>
        </p:txBody>
      </p:sp>
    </p:spTree>
    <p:extLst>
      <p:ext uri="{BB962C8B-B14F-4D97-AF65-F5344CB8AC3E}">
        <p14:creationId xmlns:p14="http://schemas.microsoft.com/office/powerpoint/2010/main" val="4010218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64412" y="3406325"/>
            <a:ext cx="7901787" cy="2756071"/>
          </a:xfrm>
        </p:spPr>
        <p:txBody>
          <a:bodyPr>
            <a:normAutofit fontScale="85000" lnSpcReduction="20000"/>
          </a:bodyPr>
          <a:lstStyle/>
          <a:p>
            <a:r>
              <a:rPr lang="en-GB" sz="2400" dirty="0"/>
              <a:t>Our purpose is to invest in revenue-generating infrastructure which benefits Canadians and attracts private capital. We are a catalyst for private investment in projects that support economic growth. We are working on investment opportunities, from coast to coast to coast, which reflect our priority sectors for investment – green infrastructure, clean power, public transit, trade and transportation and broadband infrastructure.</a:t>
            </a:r>
          </a:p>
          <a:p>
            <a:r>
              <a:rPr lang="en-US" sz="2400" dirty="0" smtClean="0"/>
              <a:t>CIB lends to new infrastructure projects that are in partnership with and for the benefit of, Indigenous communities to reduce their infrastructure gap and promote economic participation</a:t>
            </a:r>
            <a:r>
              <a:rPr lang="en-US" dirty="0" smtClean="0"/>
              <a:t>.</a:t>
            </a:r>
            <a:endParaRPr lang="en-US" dirty="0"/>
          </a:p>
        </p:txBody>
      </p:sp>
      <p:pic>
        <p:nvPicPr>
          <p:cNvPr id="9" name="Picture 8" descr="MacOS:private:var:folders:8d:nw716k0d20d1yzl5ng_19tn80000gn:T:TemporaryItems:Canada_Infrastructure_Bank_logo.svg.png"/>
          <p:cNvPicPr/>
          <p:nvPr/>
        </p:nvPicPr>
        <p:blipFill>
          <a:blip r:embed="rId2">
            <a:extLst>
              <a:ext uri="{28A0092B-C50C-407E-A947-70E740481C1C}">
                <a14:useLocalDpi xmlns:a14="http://schemas.microsoft.com/office/drawing/2010/main" val="0"/>
              </a:ext>
            </a:extLst>
          </a:blip>
          <a:srcRect/>
          <a:stretch>
            <a:fillRect/>
          </a:stretch>
        </p:blipFill>
        <p:spPr bwMode="auto">
          <a:xfrm>
            <a:off x="1381988" y="761232"/>
            <a:ext cx="6322728" cy="2226596"/>
          </a:xfrm>
          <a:prstGeom prst="rect">
            <a:avLst/>
          </a:prstGeom>
          <a:noFill/>
          <a:ln>
            <a:noFill/>
          </a:ln>
        </p:spPr>
      </p:pic>
    </p:spTree>
    <p:extLst>
      <p:ext uri="{BB962C8B-B14F-4D97-AF65-F5344CB8AC3E}">
        <p14:creationId xmlns:p14="http://schemas.microsoft.com/office/powerpoint/2010/main" val="28981837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3803"/>
            <a:ext cx="8229600" cy="5482695"/>
          </a:xfrm>
        </p:spPr>
        <p:txBody>
          <a:bodyPr>
            <a:normAutofit fontScale="90000"/>
          </a:bodyPr>
          <a:lstStyle/>
          <a:p>
            <a:r>
              <a:rPr lang="en-US" dirty="0" smtClean="0"/>
              <a:t>Aircraft Movement Stats</a:t>
            </a:r>
            <a:br>
              <a:rPr lang="en-US" dirty="0" smtClean="0"/>
            </a:br>
            <a:r>
              <a:rPr lang="en-US" dirty="0" smtClean="0"/>
              <a:t/>
            </a:r>
            <a:br>
              <a:rPr lang="en-US" dirty="0" smtClean="0"/>
            </a:br>
            <a:r>
              <a:rPr lang="en-US" dirty="0" smtClean="0"/>
              <a:t>Why: </a:t>
            </a:r>
            <a:br>
              <a:rPr lang="en-US" dirty="0" smtClean="0"/>
            </a:br>
            <a:r>
              <a:rPr lang="en-US" dirty="0" smtClean="0"/>
              <a:t/>
            </a:r>
            <a:br>
              <a:rPr lang="en-US" dirty="0" smtClean="0"/>
            </a:br>
            <a:r>
              <a:rPr lang="en-US" sz="3600" dirty="0" smtClean="0"/>
              <a:t>Air Radio Stations stopped reporting in 2010</a:t>
            </a:r>
            <a:br>
              <a:rPr lang="en-US" sz="3600" dirty="0" smtClean="0"/>
            </a:br>
            <a:r>
              <a:rPr lang="en-US" sz="3600" dirty="0" smtClean="0"/>
              <a:t/>
            </a:r>
            <a:br>
              <a:rPr lang="en-US" sz="3600" dirty="0" smtClean="0"/>
            </a:br>
            <a:r>
              <a:rPr lang="en-US" sz="3600" dirty="0" smtClean="0"/>
              <a:t>Required for business case for discussions with Federal Government</a:t>
            </a:r>
            <a:br>
              <a:rPr lang="en-US" sz="3600" dirty="0" smtClean="0"/>
            </a:br>
            <a:r>
              <a:rPr lang="en-US" sz="3600" dirty="0" smtClean="0"/>
              <a:t/>
            </a:r>
            <a:br>
              <a:rPr lang="en-US" sz="3600" dirty="0" smtClean="0"/>
            </a:br>
            <a:r>
              <a:rPr lang="en-US" sz="3600" dirty="0" smtClean="0"/>
              <a:t>Required to determine requirement for continued jet service</a:t>
            </a:r>
            <a:br>
              <a:rPr lang="en-US" sz="3600" dirty="0" smtClean="0"/>
            </a:br>
            <a:r>
              <a:rPr lang="en-US" sz="3600" dirty="0"/>
              <a:t/>
            </a:r>
            <a:br>
              <a:rPr lang="en-US" sz="3600" dirty="0"/>
            </a:br>
            <a:endParaRPr lang="en-US" sz="3600" dirty="0"/>
          </a:p>
        </p:txBody>
      </p:sp>
    </p:spTree>
    <p:extLst>
      <p:ext uri="{BB962C8B-B14F-4D97-AF65-F5344CB8AC3E}">
        <p14:creationId xmlns:p14="http://schemas.microsoft.com/office/powerpoint/2010/main" val="17818723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71696"/>
          </a:xfrm>
        </p:spPr>
        <p:txBody>
          <a:bodyPr>
            <a:normAutofit/>
          </a:bodyPr>
          <a:lstStyle/>
          <a:p>
            <a:r>
              <a:rPr lang="en-US" sz="4800" b="1" dirty="0" smtClean="0"/>
              <a:t>Requirement for Travel</a:t>
            </a:r>
            <a:br>
              <a:rPr lang="en-US" sz="4800" b="1" dirty="0" smtClean="0"/>
            </a:br>
            <a:r>
              <a:rPr lang="en-US" sz="4800" b="1" dirty="0" smtClean="0"/>
              <a:t/>
            </a:r>
            <a:br>
              <a:rPr lang="en-US" sz="4800" b="1" dirty="0" smtClean="0"/>
            </a:br>
            <a:r>
              <a:rPr lang="en-US" sz="4000" b="1" dirty="0" smtClean="0"/>
              <a:t>Meet Territorial Government Leaders</a:t>
            </a:r>
            <a:br>
              <a:rPr lang="en-US" sz="4000" b="1" dirty="0" smtClean="0"/>
            </a:br>
            <a:r>
              <a:rPr lang="en-US" sz="4000" b="1" dirty="0" smtClean="0"/>
              <a:t/>
            </a:r>
            <a:br>
              <a:rPr lang="en-US" sz="4000" b="1" dirty="0" smtClean="0"/>
            </a:br>
            <a:r>
              <a:rPr lang="en-US" sz="4000" b="1" dirty="0" smtClean="0"/>
              <a:t>Meet with community leadership</a:t>
            </a:r>
            <a:br>
              <a:rPr lang="en-US" sz="4000" b="1" dirty="0" smtClean="0"/>
            </a:br>
            <a:r>
              <a:rPr lang="en-US" sz="4000" b="1" dirty="0" smtClean="0"/>
              <a:t/>
            </a:r>
            <a:br>
              <a:rPr lang="en-US" sz="4000" b="1" dirty="0" smtClean="0"/>
            </a:br>
            <a:r>
              <a:rPr lang="en-US" sz="4000" b="1" dirty="0" smtClean="0"/>
              <a:t>Meet leadership of Indigenous Associations</a:t>
            </a:r>
            <a:br>
              <a:rPr lang="en-US" sz="4000" b="1" dirty="0" smtClean="0"/>
            </a:br>
            <a:endParaRPr lang="en-US" sz="4000" b="1" dirty="0"/>
          </a:p>
        </p:txBody>
      </p:sp>
    </p:spTree>
    <p:extLst>
      <p:ext uri="{BB962C8B-B14F-4D97-AF65-F5344CB8AC3E}">
        <p14:creationId xmlns:p14="http://schemas.microsoft.com/office/powerpoint/2010/main" val="40676293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TotalTime>
  <Words>243</Words>
  <Application>Microsoft Macintosh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Alternate Runway Materials  Support Requirements</vt:lpstr>
      <vt:lpstr>PowerPoint Presentation</vt:lpstr>
      <vt:lpstr>PowerPoint Presentation</vt:lpstr>
      <vt:lpstr>PowerPoint Presentation</vt:lpstr>
      <vt:lpstr>Aircraft Movement Stats  Why:   Air Radio Stations stopped reporting in 2010  Required for business case for discussions with Federal Government  Required to determine requirement for continued jet service  </vt:lpstr>
      <vt:lpstr>Requirement for Travel  Meet Territorial Government Leaders  Meet with community leadership  Meet leadership of Indigenous Associations </vt:lpstr>
    </vt:vector>
  </TitlesOfParts>
  <Company>7543379 Canada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Kendall</dc:creator>
  <cp:lastModifiedBy>Robert Kendall</cp:lastModifiedBy>
  <cp:revision>16</cp:revision>
  <dcterms:created xsi:type="dcterms:W3CDTF">2024-04-27T12:27:56Z</dcterms:created>
  <dcterms:modified xsi:type="dcterms:W3CDTF">2024-04-29T19:40:30Z</dcterms:modified>
</cp:coreProperties>
</file>