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handoutMasterIdLst>
    <p:handoutMasterId r:id="rId16"/>
  </p:handoutMasterIdLst>
  <p:sldIdLst>
    <p:sldId id="256" r:id="rId2"/>
    <p:sldId id="257" r:id="rId3"/>
    <p:sldId id="277" r:id="rId4"/>
    <p:sldId id="278" r:id="rId5"/>
    <p:sldId id="282" r:id="rId6"/>
    <p:sldId id="281" r:id="rId7"/>
    <p:sldId id="279" r:id="rId8"/>
    <p:sldId id="284" r:id="rId9"/>
    <p:sldId id="258" r:id="rId10"/>
    <p:sldId id="285" r:id="rId11"/>
    <p:sldId id="283" r:id="rId12"/>
    <p:sldId id="280" r:id="rId13"/>
    <p:sldId id="27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12" y="-3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475E84-2F1E-E44D-9B85-9DF84CFBBA64}" type="datetimeFigureOut">
              <a:rPr lang="en-US" smtClean="0"/>
              <a:t>17-04-25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822397-FC63-9441-80FE-B4FC6F0EC101}" type="slidenum">
              <a:rPr lang="en-US" smtClean="0"/>
              <a:t>‹#›</a:t>
            </a:fld>
            <a:endParaRPr lang="en-US"/>
          </a:p>
        </p:txBody>
      </p:sp>
    </p:spTree>
    <p:extLst>
      <p:ext uri="{BB962C8B-B14F-4D97-AF65-F5344CB8AC3E}">
        <p14:creationId xmlns:p14="http://schemas.microsoft.com/office/powerpoint/2010/main" val="26724592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28EFB0-C7FB-6A4D-82DD-CC88DE0DCABA}" type="datetimeFigureOut">
              <a:rPr lang="en-US" smtClean="0"/>
              <a:t>17-04-25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EDE625-761C-AE47-8698-D9FBB8596578}" type="slidenum">
              <a:rPr lang="en-US" smtClean="0"/>
              <a:t>‹#›</a:t>
            </a:fld>
            <a:endParaRPr lang="en-US"/>
          </a:p>
        </p:txBody>
      </p:sp>
    </p:spTree>
    <p:extLst>
      <p:ext uri="{BB962C8B-B14F-4D97-AF65-F5344CB8AC3E}">
        <p14:creationId xmlns:p14="http://schemas.microsoft.com/office/powerpoint/2010/main" val="2082946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wireframeOverlay-Home.png"/>
          <p:cNvPicPr>
            <a:picLocks noChangeAspect="1"/>
          </p:cNvPicPr>
          <p:nvPr/>
        </p:nvPicPr>
        <p:blipFill>
          <a:blip r:embed="rId2"/>
          <a:srcRect t="-93973"/>
          <a:stretch>
            <a:fillRect/>
          </a:stretch>
        </p:blipFill>
        <p:spPr>
          <a:xfrm>
            <a:off x="179294" y="1183341"/>
            <a:ext cx="8787384" cy="5276725"/>
          </a:xfrm>
          <a:prstGeom prst="rect">
            <a:avLst/>
          </a:prstGeom>
          <a:gradFill>
            <a:gsLst>
              <a:gs pos="0">
                <a:schemeClr val="tx2"/>
              </a:gs>
              <a:gs pos="100000">
                <a:schemeClr val="bg2"/>
              </a:gs>
            </a:gsLst>
            <a:lin ang="5400000" scaled="0"/>
          </a:gradFill>
        </p:spPr>
      </p:pic>
      <p:sp>
        <p:nvSpPr>
          <p:cNvPr id="2" name="Title 1"/>
          <p:cNvSpPr>
            <a:spLocks noGrp="1"/>
          </p:cNvSpPr>
          <p:nvPr>
            <p:ph type="ctrTitle"/>
          </p:nvPr>
        </p:nvSpPr>
        <p:spPr>
          <a:xfrm>
            <a:off x="417513" y="2168338"/>
            <a:ext cx="8307387" cy="1619250"/>
          </a:xfrm>
        </p:spPr>
        <p:txBody>
          <a:bodyPr/>
          <a:lstStyle>
            <a:lvl1pPr algn="ctr">
              <a:defRPr sz="4800"/>
            </a:lvl1pPr>
          </a:lstStyle>
          <a:p>
            <a:r>
              <a:rPr lang="en-CA" smtClean="0"/>
              <a:t>Click to edit Master title style</a:t>
            </a:r>
            <a:endParaRPr/>
          </a:p>
        </p:txBody>
      </p:sp>
      <p:sp>
        <p:nvSpPr>
          <p:cNvPr id="3" name="Subtitle 2"/>
          <p:cNvSpPr>
            <a:spLocks noGrp="1"/>
          </p:cNvSpPr>
          <p:nvPr>
            <p:ph type="subTitle" idx="1"/>
          </p:nvPr>
        </p:nvSpPr>
        <p:spPr>
          <a:xfrm>
            <a:off x="417513" y="3810000"/>
            <a:ext cx="8307387" cy="753036"/>
          </a:xfrm>
        </p:spPr>
        <p:txBody>
          <a:bodyPr>
            <a:normAutofit/>
          </a:bodyPr>
          <a:lstStyle>
            <a:lvl1pPr marL="0" indent="0" algn="ctr">
              <a:spcBef>
                <a:spcPts val="3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2D0FB364-1754-604A-9E69-8AA1F14C1AAC}" type="datetime1">
              <a:rPr lang="en-CA" smtClean="0"/>
              <a:t>17-04-25</a:t>
            </a:fld>
            <a:endParaRPr lang="en-US"/>
          </a:p>
        </p:txBody>
      </p:sp>
      <p:sp>
        <p:nvSpPr>
          <p:cNvPr id="5" name="Footer Placeholder 4"/>
          <p:cNvSpPr>
            <a:spLocks noGrp="1"/>
          </p:cNvSpPr>
          <p:nvPr>
            <p:ph type="ftr" sz="quarter" idx="11"/>
          </p:nvPr>
        </p:nvSpPr>
        <p:spPr/>
        <p:txBody>
          <a:bodyPr/>
          <a:lstStyle/>
          <a:p>
            <a:r>
              <a:rPr lang="en-US" smtClean="0"/>
              <a:t>Helicopter Association of Canada November 5 2012</a:t>
            </a:r>
            <a:endParaRPr lang="en-US"/>
          </a:p>
        </p:txBody>
      </p:sp>
      <p:pic>
        <p:nvPicPr>
          <p:cNvPr id="8" name="Picture 7" descr="DirectionalButtons-RightOnly.png"/>
          <p:cNvPicPr>
            <a:picLocks noChangeAspect="1"/>
          </p:cNvPicPr>
          <p:nvPr/>
        </p:nvPicPr>
        <p:blipFill>
          <a:blip r:embed="rId3"/>
          <a:stretch>
            <a:fillRect/>
          </a:stretch>
        </p:blipFill>
        <p:spPr>
          <a:xfrm>
            <a:off x="7822266" y="533400"/>
            <a:ext cx="752475" cy="352425"/>
          </a:xfrm>
          <a:prstGeom prst="rect">
            <a:avLst/>
          </a:prstGeom>
        </p:spPr>
      </p:pic>
      <p:sp>
        <p:nvSpPr>
          <p:cNvPr id="9" name="Slide Number Placeholder 5"/>
          <p:cNvSpPr>
            <a:spLocks noGrp="1"/>
          </p:cNvSpPr>
          <p:nvPr>
            <p:ph type="sldNum" sz="quarter" idx="12"/>
          </p:nvPr>
        </p:nvSpPr>
        <p:spPr>
          <a:xfrm>
            <a:off x="8382000" y="1219200"/>
            <a:ext cx="533400" cy="365125"/>
          </a:xfrm>
        </p:spPr>
        <p:txBody>
          <a:bodyPr/>
          <a:lstStyle/>
          <a:p>
            <a:fld id="{886BB73A-582F-4420-9A14-CB10A2B2E5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a:xfrm>
            <a:off x="416859" y="1466850"/>
            <a:ext cx="8308039" cy="1128432"/>
          </a:xfrm>
        </p:spPr>
        <p:txBody>
          <a:bodyPr vert="horz" lIns="91440" tIns="45720" rIns="91440" bIns="45720" rtlCol="0" anchor="b" anchorCtr="0">
            <a:noAutofit/>
          </a:bodyPr>
          <a:lstStyle>
            <a:lvl1pPr algn="l" defTabSz="914400" rtl="0" eaLnBrk="1" latinLnBrk="0" hangingPunct="1">
              <a:spcBef>
                <a:spcPct val="0"/>
              </a:spcBef>
              <a:buNone/>
              <a:defRPr sz="3600" kern="1200">
                <a:solidFill>
                  <a:schemeClr val="bg1"/>
                </a:solidFill>
                <a:latin typeface="+mj-lt"/>
                <a:ea typeface="+mj-ea"/>
                <a:cs typeface="+mj-cs"/>
              </a:defRPr>
            </a:lvl1pPr>
          </a:lstStyle>
          <a:p>
            <a:r>
              <a:rPr lang="en-CA" smtClean="0"/>
              <a:t>Click to edit Master title style</a:t>
            </a:r>
            <a:endParaRPr/>
          </a:p>
        </p:txBody>
      </p:sp>
      <p:sp>
        <p:nvSpPr>
          <p:cNvPr id="3" name="Picture Placeholder 2"/>
          <p:cNvSpPr>
            <a:spLocks noGrp="1"/>
          </p:cNvSpPr>
          <p:nvPr>
            <p:ph type="pic" idx="1"/>
          </p:nvPr>
        </p:nvSpPr>
        <p:spPr>
          <a:xfrm>
            <a:off x="4007224" y="2623296"/>
            <a:ext cx="4717676" cy="38312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430213" y="2770187"/>
            <a:ext cx="3429093" cy="3576825"/>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AFB37966-AB8F-604B-97C4-B501B085F7BF}" type="datetime1">
              <a:rPr lang="en-CA" smtClean="0"/>
              <a:t>17-04-25</a:t>
            </a:fld>
            <a:endParaRPr lang="en-US"/>
          </a:p>
        </p:txBody>
      </p:sp>
      <p:sp>
        <p:nvSpPr>
          <p:cNvPr id="6" name="Footer Placeholder 5"/>
          <p:cNvSpPr>
            <a:spLocks noGrp="1"/>
          </p:cNvSpPr>
          <p:nvPr>
            <p:ph type="ftr" sz="quarter" idx="11"/>
          </p:nvPr>
        </p:nvSpPr>
        <p:spPr/>
        <p:txBody>
          <a:bodyPr/>
          <a:lstStyle/>
          <a:p>
            <a:r>
              <a:rPr lang="en-US" smtClean="0"/>
              <a:t>Helicopter Association of Canada November 5 2012</a:t>
            </a:r>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pic>
        <p:nvPicPr>
          <p:cNvPr id="9" name="Picture 8" descr="wireframeOverlay-PCVertical.png"/>
          <p:cNvPicPr>
            <a:picLocks noChangeAspect="1"/>
          </p:cNvPicPr>
          <p:nvPr/>
        </p:nvPicPr>
        <p:blipFill>
          <a:blip r:embed="rId2"/>
          <a:srcRect b="-123309"/>
          <a:stretch>
            <a:fillRect/>
          </a:stretch>
        </p:blipFill>
        <p:spPr>
          <a:xfrm>
            <a:off x="182880" y="1179575"/>
            <a:ext cx="5133975" cy="5275013"/>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6859" y="1680882"/>
            <a:ext cx="4313891" cy="1162050"/>
          </a:xfrm>
        </p:spPr>
        <p:txBody>
          <a:bodyPr anchor="b"/>
          <a:lstStyle>
            <a:lvl1pPr algn="l">
              <a:defRPr sz="2800" b="0">
                <a:solidFill>
                  <a:schemeClr val="bg1"/>
                </a:solidFill>
              </a:defRPr>
            </a:lvl1pPr>
          </a:lstStyle>
          <a:p>
            <a:r>
              <a:rPr lang="en-CA" smtClean="0"/>
              <a:t>Click to edit Master title style</a:t>
            </a:r>
            <a:endParaRPr dirty="0"/>
          </a:p>
        </p:txBody>
      </p:sp>
      <p:sp>
        <p:nvSpPr>
          <p:cNvPr id="4" name="Text Placeholder 3"/>
          <p:cNvSpPr>
            <a:spLocks noGrp="1"/>
          </p:cNvSpPr>
          <p:nvPr>
            <p:ph type="body" sz="half" idx="2"/>
          </p:nvPr>
        </p:nvSpPr>
        <p:spPr>
          <a:xfrm>
            <a:off x="416859" y="2837329"/>
            <a:ext cx="4313891" cy="3415834"/>
          </a:xfrm>
        </p:spPr>
        <p:txBody>
          <a:bodyPr>
            <a:normAutofit/>
          </a:bodyPr>
          <a:lstStyle>
            <a:lvl1pPr marL="0" indent="0">
              <a:lnSpc>
                <a:spcPct val="110000"/>
              </a:lnSpc>
              <a:spcBef>
                <a:spcPts val="6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737FAF40-EBEB-8046-95E4-EFCC1D204A5C}" type="datetime1">
              <a:rPr lang="en-CA" smtClean="0"/>
              <a:t>17-04-25</a:t>
            </a:fld>
            <a:endParaRPr lang="en-US"/>
          </a:p>
        </p:txBody>
      </p:sp>
      <p:sp>
        <p:nvSpPr>
          <p:cNvPr id="6" name="Footer Placeholder 5"/>
          <p:cNvSpPr>
            <a:spLocks noGrp="1"/>
          </p:cNvSpPr>
          <p:nvPr>
            <p:ph type="ftr" sz="quarter" idx="11"/>
          </p:nvPr>
        </p:nvSpPr>
        <p:spPr/>
        <p:txBody>
          <a:bodyPr/>
          <a:lstStyle/>
          <a:p>
            <a:r>
              <a:rPr lang="en-US" smtClean="0"/>
              <a:t>Helicopter Association of Canada November 5 2012</a:t>
            </a:r>
            <a:endParaRPr lang="en-US"/>
          </a:p>
        </p:txBody>
      </p:sp>
      <p:sp>
        <p:nvSpPr>
          <p:cNvPr id="11" name="Picture Placeholder 10"/>
          <p:cNvSpPr>
            <a:spLocks noGrp="1"/>
          </p:cNvSpPr>
          <p:nvPr>
            <p:ph type="pic" sz="quarter" idx="13"/>
          </p:nvPr>
        </p:nvSpPr>
        <p:spPr>
          <a:xfrm>
            <a:off x="5298140" y="1169894"/>
            <a:ext cx="3671047" cy="5276088"/>
          </a:xfrm>
        </p:spPr>
        <p:txBody>
          <a:bodyPr/>
          <a:lstStyle>
            <a:lvl1pPr>
              <a:buNone/>
              <a:defRPr/>
            </a:lvl1pPr>
          </a:lstStyle>
          <a:p>
            <a:r>
              <a:rPr lang="en-CA"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82880" y="1169894"/>
            <a:ext cx="8787384" cy="2106706"/>
          </a:xfrm>
        </p:spPr>
        <p:txBody>
          <a:bodyPr/>
          <a:lstStyle>
            <a:lvl1pPr>
              <a:buNone/>
              <a:defRPr/>
            </a:lvl1pPr>
          </a:lstStyle>
          <a:p>
            <a:r>
              <a:rPr lang="en-CA" smtClean="0"/>
              <a:t>Drag picture to placeholder or click icon to add</a:t>
            </a:r>
            <a:endParaRPr/>
          </a:p>
        </p:txBody>
      </p:sp>
      <p:sp>
        <p:nvSpPr>
          <p:cNvPr id="10" name="Rectangle 9"/>
          <p:cNvSpPr/>
          <p:nvPr/>
        </p:nvSpPr>
        <p:spPr>
          <a:xfrm>
            <a:off x="182880" y="3281082"/>
            <a:ext cx="8787384" cy="3174582"/>
          </a:xfrm>
          <a:prstGeom prst="rect">
            <a:avLst/>
          </a:prstGeom>
          <a:gradFill>
            <a:gsLst>
              <a:gs pos="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859" y="3329268"/>
            <a:ext cx="8346141" cy="1014132"/>
          </a:xfrm>
        </p:spPr>
        <p:txBody>
          <a:bodyPr anchor="b"/>
          <a:lstStyle>
            <a:lvl1pPr algn="l">
              <a:defRPr sz="3600" b="0">
                <a:solidFill>
                  <a:schemeClr val="bg1"/>
                </a:solidFill>
              </a:defRPr>
            </a:lvl1pPr>
          </a:lstStyle>
          <a:p>
            <a:r>
              <a:rPr lang="en-CA" smtClean="0"/>
              <a:t>Click to edit Master title style</a:t>
            </a:r>
            <a:endParaRPr/>
          </a:p>
        </p:txBody>
      </p:sp>
      <p:sp>
        <p:nvSpPr>
          <p:cNvPr id="4" name="Text Placeholder 3"/>
          <p:cNvSpPr>
            <a:spLocks noGrp="1"/>
          </p:cNvSpPr>
          <p:nvPr>
            <p:ph type="body" sz="half" idx="2"/>
          </p:nvPr>
        </p:nvSpPr>
        <p:spPr>
          <a:xfrm>
            <a:off x="416859" y="4343399"/>
            <a:ext cx="8346141" cy="1909763"/>
          </a:xfrm>
        </p:spPr>
        <p:txBody>
          <a:bodyPr>
            <a:normAutofit/>
          </a:bodyPr>
          <a:lstStyle>
            <a:lvl1pPr marL="0" indent="0">
              <a:lnSpc>
                <a:spcPct val="110000"/>
              </a:lnSpc>
              <a:spcBef>
                <a:spcPts val="600"/>
              </a:spcBef>
              <a:buNone/>
              <a:defRPr sz="18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8F5890BF-ADA8-0C48-A2F5-59FE0B6CA179}" type="datetime1">
              <a:rPr lang="en-CA" smtClean="0"/>
              <a:t>17-04-25</a:t>
            </a:fld>
            <a:endParaRPr lang="en-US"/>
          </a:p>
        </p:txBody>
      </p:sp>
      <p:sp>
        <p:nvSpPr>
          <p:cNvPr id="6" name="Footer Placeholder 5"/>
          <p:cNvSpPr>
            <a:spLocks noGrp="1"/>
          </p:cNvSpPr>
          <p:nvPr>
            <p:ph type="ftr" sz="quarter" idx="11"/>
          </p:nvPr>
        </p:nvSpPr>
        <p:spPr/>
        <p:txBody>
          <a:bodyPr/>
          <a:lstStyle/>
          <a:p>
            <a:r>
              <a:rPr lang="en-US" smtClean="0"/>
              <a:t>Helicopter Association of Canada November 5 2012</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pic>
        <p:nvPicPr>
          <p:cNvPr id="9" name="Picture 8" descr="wireframeOverlay-PCVertical.png"/>
          <p:cNvPicPr>
            <a:picLocks noChangeAspect="1"/>
          </p:cNvPicPr>
          <p:nvPr/>
        </p:nvPicPr>
        <p:blipFill>
          <a:blip r:embed="rId2"/>
          <a:srcRect b="-123309"/>
          <a:stretch>
            <a:fillRect/>
          </a:stretch>
        </p:blipFill>
        <p:spPr>
          <a:xfrm>
            <a:off x="3835212" y="1179575"/>
            <a:ext cx="5133975" cy="5275013"/>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91000" y="1680882"/>
            <a:ext cx="4313891" cy="1162050"/>
          </a:xfrm>
        </p:spPr>
        <p:txBody>
          <a:bodyPr anchor="b"/>
          <a:lstStyle>
            <a:lvl1pPr algn="l">
              <a:defRPr sz="2800" b="0">
                <a:solidFill>
                  <a:schemeClr val="bg1"/>
                </a:solidFill>
              </a:defRPr>
            </a:lvl1pPr>
          </a:lstStyle>
          <a:p>
            <a:r>
              <a:rPr lang="en-CA" smtClean="0"/>
              <a:t>Click to edit Master title style</a:t>
            </a:r>
            <a:endParaRPr/>
          </a:p>
        </p:txBody>
      </p:sp>
      <p:sp>
        <p:nvSpPr>
          <p:cNvPr id="4" name="Text Placeholder 3"/>
          <p:cNvSpPr>
            <a:spLocks noGrp="1"/>
          </p:cNvSpPr>
          <p:nvPr>
            <p:ph type="body" sz="half" idx="2"/>
          </p:nvPr>
        </p:nvSpPr>
        <p:spPr>
          <a:xfrm>
            <a:off x="4191000" y="2837329"/>
            <a:ext cx="4313891" cy="3415834"/>
          </a:xfrm>
        </p:spPr>
        <p:txBody>
          <a:bodyPr>
            <a:normAutofit/>
          </a:bodyPr>
          <a:lstStyle>
            <a:lvl1pPr marL="0" indent="0">
              <a:lnSpc>
                <a:spcPct val="110000"/>
              </a:lnSpc>
              <a:spcBef>
                <a:spcPts val="6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210D6CA7-BB3A-9445-AECD-427ED5B63485}" type="datetime1">
              <a:rPr lang="en-CA" smtClean="0"/>
              <a:t>17-04-25</a:t>
            </a:fld>
            <a:endParaRPr lang="en-US"/>
          </a:p>
        </p:txBody>
      </p:sp>
      <p:sp>
        <p:nvSpPr>
          <p:cNvPr id="6" name="Footer Placeholder 5"/>
          <p:cNvSpPr>
            <a:spLocks noGrp="1"/>
          </p:cNvSpPr>
          <p:nvPr>
            <p:ph type="ftr" sz="quarter" idx="11"/>
          </p:nvPr>
        </p:nvSpPr>
        <p:spPr/>
        <p:txBody>
          <a:bodyPr/>
          <a:lstStyle/>
          <a:p>
            <a:r>
              <a:rPr lang="en-US" smtClean="0"/>
              <a:t>Helicopter Association of Canada November 5 2012</a:t>
            </a:r>
            <a:endParaRPr lang="en-US"/>
          </a:p>
        </p:txBody>
      </p:sp>
      <p:sp>
        <p:nvSpPr>
          <p:cNvPr id="8" name="Picture Placeholder 10"/>
          <p:cNvSpPr>
            <a:spLocks noGrp="1"/>
          </p:cNvSpPr>
          <p:nvPr>
            <p:ph type="pic" sz="quarter" idx="14"/>
          </p:nvPr>
        </p:nvSpPr>
        <p:spPr>
          <a:xfrm>
            <a:off x="182880" y="1179576"/>
            <a:ext cx="3671047" cy="2205318"/>
          </a:xfrm>
        </p:spPr>
        <p:txBody>
          <a:bodyPr/>
          <a:lstStyle>
            <a:lvl1pPr>
              <a:buNone/>
              <a:defRPr/>
            </a:lvl1pPr>
          </a:lstStyle>
          <a:p>
            <a:r>
              <a:rPr lang="en-CA" smtClean="0"/>
              <a:t>Drag picture to placeholder or click icon to add</a:t>
            </a:r>
            <a:endParaRPr/>
          </a:p>
        </p:txBody>
      </p:sp>
      <p:sp>
        <p:nvSpPr>
          <p:cNvPr id="10" name="Picture Placeholder 10"/>
          <p:cNvSpPr>
            <a:spLocks noGrp="1"/>
          </p:cNvSpPr>
          <p:nvPr>
            <p:ph type="pic" sz="quarter" idx="15"/>
          </p:nvPr>
        </p:nvSpPr>
        <p:spPr>
          <a:xfrm>
            <a:off x="2015983" y="3383280"/>
            <a:ext cx="1837944" cy="3072384"/>
          </a:xfrm>
        </p:spPr>
        <p:txBody>
          <a:bodyPr/>
          <a:lstStyle>
            <a:lvl1pPr>
              <a:buNone/>
              <a:defRPr/>
            </a:lvl1pPr>
          </a:lstStyle>
          <a:p>
            <a:r>
              <a:rPr lang="en-CA" smtClean="0"/>
              <a:t>Drag picture to placeholder or click icon to add</a:t>
            </a:r>
            <a:endParaRPr/>
          </a:p>
        </p:txBody>
      </p:sp>
      <p:sp>
        <p:nvSpPr>
          <p:cNvPr id="12" name="Picture Placeholder 10"/>
          <p:cNvSpPr>
            <a:spLocks noGrp="1"/>
          </p:cNvSpPr>
          <p:nvPr>
            <p:ph type="pic" sz="quarter" idx="16"/>
          </p:nvPr>
        </p:nvSpPr>
        <p:spPr>
          <a:xfrm>
            <a:off x="182880" y="3383280"/>
            <a:ext cx="1837944" cy="3072384"/>
          </a:xfrm>
        </p:spPr>
        <p:txBody>
          <a:bodyPr/>
          <a:lstStyle>
            <a:lvl1pPr>
              <a:buNone/>
              <a:defRPr/>
            </a:lvl1pPr>
          </a:lstStyle>
          <a:p>
            <a:r>
              <a:rPr lang="en-CA" smtClean="0"/>
              <a:t>Drag picture to placeholder or click icon to add</a:t>
            </a:r>
            <a:endParaRPr/>
          </a:p>
        </p:txBody>
      </p:sp>
      <p:sp>
        <p:nvSpPr>
          <p:cNvPr id="13" name="Slide Number Placeholder 5"/>
          <p:cNvSpPr>
            <a:spLocks noGrp="1"/>
          </p:cNvSpPr>
          <p:nvPr>
            <p:ph type="sldNum" sz="quarter" idx="12"/>
          </p:nvPr>
        </p:nvSpPr>
        <p:spPr>
          <a:xfrm>
            <a:off x="8382000" y="1219200"/>
            <a:ext cx="533400" cy="365125"/>
          </a:xfrm>
        </p:spPr>
        <p:txBody>
          <a:bodyPr/>
          <a:lstStyle/>
          <a:p>
            <a:fld id="{886BB73A-582F-4420-9A14-CB10A2B2E5E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1E23E2C8-2297-EB49-8927-3DBF3DF3086B}" type="datetime1">
              <a:rPr lang="en-CA" smtClean="0"/>
              <a:t>17-04-25</a:t>
            </a:fld>
            <a:endParaRPr lang="en-US"/>
          </a:p>
        </p:txBody>
      </p:sp>
      <p:sp>
        <p:nvSpPr>
          <p:cNvPr id="5" name="Footer Placeholder 4"/>
          <p:cNvSpPr>
            <a:spLocks noGrp="1"/>
          </p:cNvSpPr>
          <p:nvPr>
            <p:ph type="ftr" sz="quarter" idx="11"/>
          </p:nvPr>
        </p:nvSpPr>
        <p:spPr/>
        <p:txBody>
          <a:bodyPr/>
          <a:lstStyle/>
          <a:p>
            <a:r>
              <a:rPr lang="en-US" smtClean="0"/>
              <a:t>Helicopter Association of Canada November 5 2012</a:t>
            </a: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wireframeOverlay-VerticalTC.png"/>
          <p:cNvPicPr>
            <a:picLocks noChangeAspect="1"/>
          </p:cNvPicPr>
          <p:nvPr/>
        </p:nvPicPr>
        <p:blipFill>
          <a:blip r:embed="rId2"/>
          <a:srcRect t="-93650"/>
          <a:stretch>
            <a:fillRect/>
          </a:stretch>
        </p:blipFill>
        <p:spPr>
          <a:xfrm>
            <a:off x="7445188" y="1178128"/>
            <a:ext cx="1524000" cy="5275339"/>
          </a:xfrm>
          <a:prstGeom prst="rect">
            <a:avLst/>
          </a:prstGeom>
          <a:gradFill>
            <a:gsLst>
              <a:gs pos="0">
                <a:schemeClr val="tx2"/>
              </a:gs>
              <a:gs pos="100000">
                <a:schemeClr val="bg2"/>
              </a:gs>
            </a:gsLst>
            <a:lin ang="5400000" scaled="0"/>
          </a:gradFill>
        </p:spPr>
      </p:pic>
      <p:sp>
        <p:nvSpPr>
          <p:cNvPr id="2" name="Vertical Title 1"/>
          <p:cNvSpPr>
            <a:spLocks noGrp="1"/>
          </p:cNvSpPr>
          <p:nvPr>
            <p:ph type="title" orient="vert"/>
          </p:nvPr>
        </p:nvSpPr>
        <p:spPr>
          <a:xfrm>
            <a:off x="7440705" y="1398494"/>
            <a:ext cx="1447800" cy="4849906"/>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417513" y="1398494"/>
            <a:ext cx="6669087" cy="4849906"/>
          </a:xfrm>
        </p:spPr>
        <p:txBody>
          <a:bodyPr vert="eaVert"/>
          <a:lstStyle>
            <a:lvl5pPr>
              <a:defRPr/>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8F559B1B-11B5-854C-AFC7-4694F87AF660}" type="datetime1">
              <a:rPr lang="en-CA" smtClean="0"/>
              <a:t>17-04-25</a:t>
            </a:fld>
            <a:endParaRPr lang="en-US"/>
          </a:p>
        </p:txBody>
      </p:sp>
      <p:sp>
        <p:nvSpPr>
          <p:cNvPr id="5" name="Footer Placeholder 4"/>
          <p:cNvSpPr>
            <a:spLocks noGrp="1"/>
          </p:cNvSpPr>
          <p:nvPr>
            <p:ph type="ftr" sz="quarter" idx="11"/>
          </p:nvPr>
        </p:nvSpPr>
        <p:spPr/>
        <p:txBody>
          <a:bodyPr/>
          <a:lstStyle/>
          <a:p>
            <a:r>
              <a:rPr lang="en-US" smtClean="0"/>
              <a:t>Helicopter Association of Canada November 5 2012</a:t>
            </a: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Closi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20EE2-BC30-3341-A8AF-257A5FC48580}" type="datetime1">
              <a:rPr lang="en-CA" smtClean="0"/>
              <a:t>17-04-25</a:t>
            </a:fld>
            <a:endParaRPr lang="en-US"/>
          </a:p>
        </p:txBody>
      </p:sp>
      <p:sp>
        <p:nvSpPr>
          <p:cNvPr id="3" name="Footer Placeholder 2"/>
          <p:cNvSpPr>
            <a:spLocks noGrp="1"/>
          </p:cNvSpPr>
          <p:nvPr>
            <p:ph type="ftr" sz="quarter" idx="11"/>
          </p:nvPr>
        </p:nvSpPr>
        <p:spPr/>
        <p:txBody>
          <a:bodyPr/>
          <a:lstStyle/>
          <a:p>
            <a:r>
              <a:rPr lang="en-US" smtClean="0"/>
              <a:t>Helicopter Association of Canada November 5 2012</a:t>
            </a:r>
            <a:endParaRPr lang="en-US"/>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a:p>
        </p:txBody>
      </p:sp>
      <p:sp>
        <p:nvSpPr>
          <p:cNvPr id="5" name="Rectangle 4"/>
          <p:cNvSpPr/>
          <p:nvPr/>
        </p:nvSpPr>
        <p:spPr>
          <a:xfrm>
            <a:off x="182880" y="1179576"/>
            <a:ext cx="8787384" cy="5276088"/>
          </a:xfrm>
          <a:prstGeom prst="rect">
            <a:avLst/>
          </a:prstGeom>
          <a:gradFill>
            <a:gsLst>
              <a:gs pos="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Picture 5" descr="DirectionalButtons-LeftOnlyOnly.png"/>
          <p:cNvPicPr>
            <a:picLocks noChangeAspect="1"/>
          </p:cNvPicPr>
          <p:nvPr/>
        </p:nvPicPr>
        <p:blipFill>
          <a:blip r:embed="rId2"/>
          <a:stretch>
            <a:fillRect/>
          </a:stretch>
        </p:blipFill>
        <p:spPr>
          <a:xfrm>
            <a:off x="7837488" y="538163"/>
            <a:ext cx="752475" cy="35242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a:xfrm>
            <a:off x="415925" y="2756646"/>
            <a:ext cx="8308975" cy="3491753"/>
          </a:xfrm>
        </p:spPr>
        <p:txBody>
          <a:bodyPr>
            <a:normAutofit/>
          </a:bodyPr>
          <a:lstStyle>
            <a:lvl1pPr>
              <a:defRPr sz="2000"/>
            </a:lvl1pPr>
            <a:lvl2pPr>
              <a:defRPr sz="1800"/>
            </a:lvl2pPr>
            <a:lvl3pPr>
              <a:defRPr sz="1800"/>
            </a:lvl3pPr>
            <a:lvl4pPr>
              <a:defRPr sz="1800"/>
            </a:lvl4pPr>
            <a:lvl5pPr>
              <a:defRPr sz="1800"/>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5CFBE6A5-67B0-4041-B5F5-033FBA6854BF}" type="datetime1">
              <a:rPr lang="en-CA" smtClean="0"/>
              <a:t>17-04-25</a:t>
            </a:fld>
            <a:endParaRPr lang="en-US"/>
          </a:p>
        </p:txBody>
      </p:sp>
      <p:sp>
        <p:nvSpPr>
          <p:cNvPr id="5" name="Footer Placeholder 4"/>
          <p:cNvSpPr>
            <a:spLocks noGrp="1"/>
          </p:cNvSpPr>
          <p:nvPr>
            <p:ph type="ftr" sz="quarter" idx="11"/>
          </p:nvPr>
        </p:nvSpPr>
        <p:spPr/>
        <p:txBody>
          <a:bodyPr/>
          <a:lstStyle/>
          <a:p>
            <a:r>
              <a:rPr lang="en-US" smtClean="0"/>
              <a:t>Helicopter Association of Canada November 5 2012</a:t>
            </a: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Alt.">
    <p:spTree>
      <p:nvGrpSpPr>
        <p:cNvPr id="1" name=""/>
        <p:cNvGrpSpPr/>
        <p:nvPr/>
      </p:nvGrpSpPr>
      <p:grpSpPr>
        <a:xfrm>
          <a:off x="0" y="0"/>
          <a:ext cx="0" cy="0"/>
          <a:chOff x="0" y="0"/>
          <a:chExt cx="0" cy="0"/>
        </a:xfrm>
      </p:grpSpPr>
      <p:pic>
        <p:nvPicPr>
          <p:cNvPr id="8" name="Picture 7" descr="wireframeOverlay-TCFull.png"/>
          <p:cNvPicPr>
            <a:picLocks noChangeAspect="1"/>
          </p:cNvPicPr>
          <p:nvPr/>
        </p:nvPicPr>
        <p:blipFill>
          <a:blip r:embed="rId2"/>
          <a:srcRect l="-198711"/>
          <a:stretch>
            <a:fillRect/>
          </a:stretch>
        </p:blipFill>
        <p:spPr>
          <a:xfrm>
            <a:off x="177999" y="1179576"/>
            <a:ext cx="8788373" cy="5276088"/>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1pPr>
              <a:buClrTx/>
              <a:defRPr>
                <a:solidFill>
                  <a:schemeClr val="bg1"/>
                </a:solidFill>
              </a:defRPr>
            </a:lvl1pPr>
            <a:lvl2pPr>
              <a:buClr>
                <a:schemeClr val="bg1">
                  <a:lumMod val="75000"/>
                </a:schemeClr>
              </a:buClr>
              <a:defRPr>
                <a:solidFill>
                  <a:schemeClr val="bg1"/>
                </a:solidFill>
              </a:defRPr>
            </a:lvl2pPr>
            <a:lvl3pPr>
              <a:buClrTx/>
              <a:defRPr>
                <a:solidFill>
                  <a:schemeClr val="bg1"/>
                </a:solidFill>
              </a:defRPr>
            </a:lvl3pPr>
            <a:lvl4pPr>
              <a:buClr>
                <a:schemeClr val="bg1">
                  <a:lumMod val="75000"/>
                </a:schemeClr>
              </a:buClr>
              <a:defRPr>
                <a:solidFill>
                  <a:schemeClr val="bg1"/>
                </a:solidFill>
              </a:defRPr>
            </a:lvl4pPr>
            <a:lvl5pPr>
              <a:buClrTx/>
              <a:defRPr>
                <a:solidFill>
                  <a:schemeClr val="bg1"/>
                </a:solidFill>
              </a:defRPr>
            </a:lvl5pPr>
            <a:lvl6pPr>
              <a:buClr>
                <a:schemeClr val="bg1">
                  <a:lumMod val="75000"/>
                </a:schemeClr>
              </a:buClr>
              <a:defRPr lang="en-US" sz="1800" kern="1200" dirty="0" smtClean="0">
                <a:solidFill>
                  <a:schemeClr val="bg1"/>
                </a:solidFill>
                <a:latin typeface="+mn-lt"/>
                <a:ea typeface="+mn-ea"/>
                <a:cs typeface="+mn-cs"/>
              </a:defRPr>
            </a:lvl6pPr>
            <a:lvl7pPr>
              <a:buClr>
                <a:schemeClr val="bg1"/>
              </a:buClr>
              <a:defRPr lang="en-US" sz="1800" kern="1200" dirty="0" smtClean="0">
                <a:solidFill>
                  <a:schemeClr val="bg1"/>
                </a:solidFill>
                <a:latin typeface="+mn-lt"/>
                <a:ea typeface="+mn-ea"/>
                <a:cs typeface="+mn-cs"/>
              </a:defRPr>
            </a:lvl7pPr>
            <a:lvl8pPr>
              <a:buClr>
                <a:schemeClr val="bg1">
                  <a:lumMod val="75000"/>
                </a:schemeClr>
              </a:buClr>
              <a:defRPr lang="en-US" sz="1800" kern="1200" dirty="0" smtClean="0">
                <a:solidFill>
                  <a:schemeClr val="bg1"/>
                </a:solidFill>
                <a:latin typeface="+mn-lt"/>
                <a:ea typeface="+mn-ea"/>
                <a:cs typeface="+mn-cs"/>
              </a:defRPr>
            </a:lvl8pPr>
            <a:lvl9pPr>
              <a:buClr>
                <a:schemeClr val="bg1"/>
              </a:buClr>
              <a:defRPr sz="1800" kern="1200" dirty="0">
                <a:solidFill>
                  <a:schemeClr val="bg1"/>
                </a:solidFill>
                <a:latin typeface="+mn-lt"/>
                <a:ea typeface="+mn-ea"/>
                <a:cs typeface="+mn-cs"/>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83E6ED0D-6076-7648-8C20-AD0781606EE8}" type="datetime1">
              <a:rPr lang="en-CA" smtClean="0"/>
              <a:t>17-04-25</a:t>
            </a:fld>
            <a:endParaRPr lang="en-US"/>
          </a:p>
        </p:txBody>
      </p:sp>
      <p:sp>
        <p:nvSpPr>
          <p:cNvPr id="5" name="Footer Placeholder 4"/>
          <p:cNvSpPr>
            <a:spLocks noGrp="1"/>
          </p:cNvSpPr>
          <p:nvPr>
            <p:ph type="ftr" sz="quarter" idx="11"/>
          </p:nvPr>
        </p:nvSpPr>
        <p:spPr/>
        <p:txBody>
          <a:bodyPr/>
          <a:lstStyle/>
          <a:p>
            <a:r>
              <a:rPr lang="en-US" smtClean="0"/>
              <a:t>Helicopter Association of Canada November 5 2012</a:t>
            </a: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wireframeOverlay-SectionH.png"/>
          <p:cNvPicPr>
            <a:picLocks noChangeAspect="1"/>
          </p:cNvPicPr>
          <p:nvPr/>
        </p:nvPicPr>
        <p:blipFill>
          <a:blip r:embed="rId2"/>
          <a:srcRect r="-91875"/>
          <a:stretch>
            <a:fillRect/>
          </a:stretch>
        </p:blipFill>
        <p:spPr>
          <a:xfrm>
            <a:off x="182880" y="1179576"/>
            <a:ext cx="8785105" cy="5276088"/>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a:xfrm>
            <a:off x="2133600" y="3429000"/>
            <a:ext cx="6591300" cy="1371600"/>
          </a:xfrm>
        </p:spPr>
        <p:txBody>
          <a:bodyPr anchor="b" anchorCtr="0"/>
          <a:lstStyle>
            <a:lvl1pPr algn="r">
              <a:defRPr sz="4800" b="0" cap="none" baseline="0"/>
            </a:lvl1pPr>
          </a:lstStyle>
          <a:p>
            <a:r>
              <a:rPr lang="en-CA" smtClean="0"/>
              <a:t>Click to edit Master title style</a:t>
            </a:r>
            <a:endParaRPr dirty="0"/>
          </a:p>
        </p:txBody>
      </p:sp>
      <p:sp>
        <p:nvSpPr>
          <p:cNvPr id="3" name="Text Placeholder 2"/>
          <p:cNvSpPr>
            <a:spLocks noGrp="1"/>
          </p:cNvSpPr>
          <p:nvPr>
            <p:ph type="body" idx="1"/>
          </p:nvPr>
        </p:nvSpPr>
        <p:spPr>
          <a:xfrm>
            <a:off x="2133600" y="4800599"/>
            <a:ext cx="6591300" cy="1066801"/>
          </a:xfrm>
        </p:spPr>
        <p:txBody>
          <a:bodyPr anchor="t" anchorCtr="0">
            <a:normAutofit/>
          </a:bodyPr>
          <a:lstStyle>
            <a:lvl1pPr marL="0" indent="0" algn="r">
              <a:spcBef>
                <a:spcPts val="30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A0F47E7-E0EF-2743-ADBA-D6579E6C03ED}" type="datetime1">
              <a:rPr lang="en-CA" smtClean="0"/>
              <a:t>17-04-25</a:t>
            </a:fld>
            <a:endParaRPr lang="en-US"/>
          </a:p>
        </p:txBody>
      </p:sp>
      <p:sp>
        <p:nvSpPr>
          <p:cNvPr id="5" name="Footer Placeholder 4"/>
          <p:cNvSpPr>
            <a:spLocks noGrp="1"/>
          </p:cNvSpPr>
          <p:nvPr>
            <p:ph type="ftr" sz="quarter" idx="11"/>
          </p:nvPr>
        </p:nvSpPr>
        <p:spPr/>
        <p:txBody>
          <a:bodyPr/>
          <a:lstStyle/>
          <a:p>
            <a:r>
              <a:rPr lang="en-US" smtClean="0"/>
              <a:t>Helicopter Association of Canada November 5 2012</a:t>
            </a:r>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16859" y="2770188"/>
            <a:ext cx="3840480" cy="3464765"/>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873214" y="2770188"/>
            <a:ext cx="3840480" cy="3464765"/>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77E91A39-D9BC-D54B-AEBE-FA7D9A2EC652}" type="datetime1">
              <a:rPr lang="en-CA" smtClean="0"/>
              <a:t>17-04-25</a:t>
            </a:fld>
            <a:endParaRPr lang="en-US"/>
          </a:p>
        </p:txBody>
      </p:sp>
      <p:sp>
        <p:nvSpPr>
          <p:cNvPr id="6" name="Footer Placeholder 5"/>
          <p:cNvSpPr>
            <a:spLocks noGrp="1"/>
          </p:cNvSpPr>
          <p:nvPr>
            <p:ph type="ftr" sz="quarter" idx="11"/>
          </p:nvPr>
        </p:nvSpPr>
        <p:spPr/>
        <p:txBody>
          <a:bodyPr/>
          <a:lstStyle/>
          <a:p>
            <a:r>
              <a:rPr lang="en-US" smtClean="0"/>
              <a:t>Helicopter Association of Canada November 5 2012</a:t>
            </a:r>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416859" y="2675964"/>
            <a:ext cx="3840480" cy="645459"/>
          </a:xfrm>
        </p:spPr>
        <p:txBody>
          <a:bodyPr anchor="ctr" anchorCtr="0">
            <a:normAutofit/>
          </a:bodyPr>
          <a:lstStyle>
            <a:lvl1pPr marL="0" indent="0" algn="ctr">
              <a:spcBef>
                <a:spcPts val="300"/>
              </a:spcBef>
              <a:buNone/>
              <a:defRPr sz="2400" b="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16859" y="3307976"/>
            <a:ext cx="3840480" cy="2925762"/>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873752" y="2675964"/>
            <a:ext cx="3840480" cy="645459"/>
          </a:xfrm>
        </p:spPr>
        <p:txBody>
          <a:bodyPr anchor="ctr" anchorCtr="0">
            <a:normAutofit/>
          </a:bodyPr>
          <a:lstStyle>
            <a:lvl1pPr marL="0" indent="0" algn="ctr">
              <a:spcBef>
                <a:spcPts val="300"/>
              </a:spcBef>
              <a:buNone/>
              <a:defRPr sz="2400" b="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873752" y="3307976"/>
            <a:ext cx="3840480" cy="2925762"/>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6501326E-0C7B-5243-8C41-F124BD49AD52}" type="datetime1">
              <a:rPr lang="en-CA" smtClean="0"/>
              <a:t>17-04-25</a:t>
            </a:fld>
            <a:endParaRPr lang="en-US"/>
          </a:p>
        </p:txBody>
      </p:sp>
      <p:sp>
        <p:nvSpPr>
          <p:cNvPr id="8" name="Footer Placeholder 7"/>
          <p:cNvSpPr>
            <a:spLocks noGrp="1"/>
          </p:cNvSpPr>
          <p:nvPr>
            <p:ph type="ftr" sz="quarter" idx="11"/>
          </p:nvPr>
        </p:nvSpPr>
        <p:spPr/>
        <p:txBody>
          <a:bodyPr/>
          <a:lstStyle/>
          <a:p>
            <a:r>
              <a:rPr lang="en-US" smtClean="0"/>
              <a:t>Helicopter Association of Canada November 5 2012</a:t>
            </a:r>
            <a:endParaRPr lang="en-US"/>
          </a:p>
        </p:txBody>
      </p:sp>
      <p:sp>
        <p:nvSpPr>
          <p:cNvPr id="9" name="Slide Number Placeholder 8"/>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0AA8A4EC-2034-0447-8D24-35421A008EBD}" type="datetime1">
              <a:rPr lang="en-CA" smtClean="0"/>
              <a:t>17-04-25</a:t>
            </a:fld>
            <a:endParaRPr lang="en-US"/>
          </a:p>
        </p:txBody>
      </p:sp>
      <p:sp>
        <p:nvSpPr>
          <p:cNvPr id="4" name="Footer Placeholder 3"/>
          <p:cNvSpPr>
            <a:spLocks noGrp="1"/>
          </p:cNvSpPr>
          <p:nvPr>
            <p:ph type="ftr" sz="quarter" idx="11"/>
          </p:nvPr>
        </p:nvSpPr>
        <p:spPr/>
        <p:txBody>
          <a:bodyPr/>
          <a:lstStyle/>
          <a:p>
            <a:r>
              <a:rPr lang="en-US" smtClean="0"/>
              <a:t>Helicopter Association of Canada November 5 2012</a:t>
            </a:r>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A5DB0-100F-F342-89F1-D53BC6349F39}" type="datetime1">
              <a:rPr lang="en-CA" smtClean="0"/>
              <a:t>17-04-25</a:t>
            </a:fld>
            <a:endParaRPr lang="en-US"/>
          </a:p>
        </p:txBody>
      </p:sp>
      <p:sp>
        <p:nvSpPr>
          <p:cNvPr id="3" name="Footer Placeholder 2"/>
          <p:cNvSpPr>
            <a:spLocks noGrp="1"/>
          </p:cNvSpPr>
          <p:nvPr>
            <p:ph type="ftr" sz="quarter" idx="11"/>
          </p:nvPr>
        </p:nvSpPr>
        <p:spPr/>
        <p:txBody>
          <a:bodyPr/>
          <a:lstStyle/>
          <a:p>
            <a:r>
              <a:rPr lang="en-US" smtClean="0"/>
              <a:t>Helicopter Association of Canada November 5 2012</a:t>
            </a:r>
            <a:endParaRPr lang="en-US"/>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wireframeOverlay-ContentCap.png"/>
          <p:cNvPicPr>
            <a:picLocks noChangeAspect="1"/>
          </p:cNvPicPr>
          <p:nvPr/>
        </p:nvPicPr>
        <p:blipFill>
          <a:blip r:embed="rId2"/>
          <a:srcRect b="-135871"/>
          <a:stretch>
            <a:fillRect/>
          </a:stretch>
        </p:blipFill>
        <p:spPr>
          <a:xfrm>
            <a:off x="182880" y="1179575"/>
            <a:ext cx="4228522" cy="5274037"/>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6859" y="1680882"/>
            <a:ext cx="3697941" cy="1162050"/>
          </a:xfrm>
        </p:spPr>
        <p:txBody>
          <a:bodyPr anchor="b"/>
          <a:lstStyle>
            <a:lvl1pPr algn="l">
              <a:defRPr sz="2800" b="0">
                <a:solidFill>
                  <a:schemeClr val="bg1"/>
                </a:solidFill>
              </a:defRPr>
            </a:lvl1pPr>
          </a:lstStyle>
          <a:p>
            <a:r>
              <a:rPr lang="en-CA" smtClean="0"/>
              <a:t>Click to edit Master title style</a:t>
            </a:r>
            <a:endParaRPr/>
          </a:p>
        </p:txBody>
      </p:sp>
      <p:sp>
        <p:nvSpPr>
          <p:cNvPr id="3" name="Content Placeholder 2"/>
          <p:cNvSpPr>
            <a:spLocks noGrp="1"/>
          </p:cNvSpPr>
          <p:nvPr>
            <p:ph idx="1"/>
          </p:nvPr>
        </p:nvSpPr>
        <p:spPr>
          <a:xfrm>
            <a:off x="4612341" y="1600200"/>
            <a:ext cx="4101353" cy="4652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416859" y="2837329"/>
            <a:ext cx="3697941" cy="3415834"/>
          </a:xfrm>
        </p:spPr>
        <p:txBody>
          <a:bodyPr vert="horz" lIns="91440" tIns="45720" rIns="91440" bIns="45720" rtlCol="0">
            <a:normAutofit/>
          </a:bodyPr>
          <a:lstStyle>
            <a:lvl1pPr marL="0" indent="0">
              <a:spcBef>
                <a:spcPts val="600"/>
              </a:spcBef>
              <a:buNone/>
              <a:defRPr sz="1600" kern="1200">
                <a:solidFill>
                  <a:schemeClr val="bg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tx1">
                  <a:lumMod val="50000"/>
                  <a:lumOff val="50000"/>
                </a:schemeClr>
              </a:buClr>
              <a:buSzPct val="70000"/>
              <a:buFont typeface="Wingdings" pitchFamily="2" charset="2"/>
              <a:buNone/>
            </a:pPr>
            <a:r>
              <a:rPr lang="en-CA" smtClean="0"/>
              <a:t>Click to edit Master text styles</a:t>
            </a:r>
          </a:p>
        </p:txBody>
      </p:sp>
      <p:sp>
        <p:nvSpPr>
          <p:cNvPr id="5" name="Date Placeholder 4"/>
          <p:cNvSpPr>
            <a:spLocks noGrp="1"/>
          </p:cNvSpPr>
          <p:nvPr>
            <p:ph type="dt" sz="half" idx="10"/>
          </p:nvPr>
        </p:nvSpPr>
        <p:spPr/>
        <p:txBody>
          <a:bodyPr/>
          <a:lstStyle/>
          <a:p>
            <a:fld id="{1236A972-4FF3-7749-992C-3B3552726C84}" type="datetime1">
              <a:rPr lang="en-CA" smtClean="0"/>
              <a:t>17-04-25</a:t>
            </a:fld>
            <a:endParaRPr lang="en-US"/>
          </a:p>
        </p:txBody>
      </p:sp>
      <p:sp>
        <p:nvSpPr>
          <p:cNvPr id="6" name="Footer Placeholder 5"/>
          <p:cNvSpPr>
            <a:spLocks noGrp="1"/>
          </p:cNvSpPr>
          <p:nvPr>
            <p:ph type="ftr" sz="quarter" idx="11"/>
          </p:nvPr>
        </p:nvSpPr>
        <p:spPr/>
        <p:txBody>
          <a:bodyPr/>
          <a:lstStyle/>
          <a:p>
            <a:r>
              <a:rPr lang="en-US" smtClean="0"/>
              <a:t>Helicopter Association of Canada November 5 2012</a:t>
            </a:r>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2.png"/><Relationship Id="rId19"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5925" y="1456765"/>
            <a:ext cx="8308975" cy="1143000"/>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415925" y="2770188"/>
            <a:ext cx="8308975" cy="3478212"/>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6450105" y="6454588"/>
            <a:ext cx="2398059" cy="228600"/>
          </a:xfrm>
          <a:prstGeom prst="rect">
            <a:avLst/>
          </a:prstGeom>
        </p:spPr>
        <p:txBody>
          <a:bodyPr vert="horz" lIns="91440" tIns="45720" rIns="91440" bIns="45720" rtlCol="0" anchor="ctr"/>
          <a:lstStyle>
            <a:lvl1pPr algn="r">
              <a:defRPr sz="1000">
                <a:solidFill>
                  <a:schemeClr val="tx1">
                    <a:lumMod val="75000"/>
                    <a:lumOff val="25000"/>
                  </a:schemeClr>
                </a:solidFill>
              </a:defRPr>
            </a:lvl1pPr>
          </a:lstStyle>
          <a:p>
            <a:fld id="{21FF928A-D18B-FE4B-B584-FE66DA46EF1F}" type="datetime1">
              <a:rPr lang="en-CA" smtClean="0"/>
              <a:t>17-04-25</a:t>
            </a:fld>
            <a:endParaRPr lang="en-US"/>
          </a:p>
        </p:txBody>
      </p:sp>
      <p:sp>
        <p:nvSpPr>
          <p:cNvPr id="5" name="Footer Placeholder 4"/>
          <p:cNvSpPr>
            <a:spLocks noGrp="1"/>
          </p:cNvSpPr>
          <p:nvPr>
            <p:ph type="ftr" sz="quarter" idx="3"/>
          </p:nvPr>
        </p:nvSpPr>
        <p:spPr>
          <a:xfrm>
            <a:off x="259976" y="6454588"/>
            <a:ext cx="3657600" cy="228600"/>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r>
              <a:rPr lang="en-US" smtClean="0"/>
              <a:t>Helicopter Association of Canada November 5 2012</a:t>
            </a:r>
            <a:endParaRPr lang="en-US"/>
          </a:p>
        </p:txBody>
      </p:sp>
      <p:sp>
        <p:nvSpPr>
          <p:cNvPr id="6" name="Slide Number Placeholder 5"/>
          <p:cNvSpPr>
            <a:spLocks noGrp="1"/>
          </p:cNvSpPr>
          <p:nvPr>
            <p:ph type="sldNum" sz="quarter" idx="4"/>
          </p:nvPr>
        </p:nvSpPr>
        <p:spPr>
          <a:xfrm>
            <a:off x="8382000" y="1219200"/>
            <a:ext cx="533400" cy="365125"/>
          </a:xfrm>
          <a:prstGeom prst="rect">
            <a:avLst/>
          </a:prstGeom>
        </p:spPr>
        <p:txBody>
          <a:bodyPr vert="horz" lIns="91440" tIns="45720" rIns="91440" bIns="45720" rtlCol="0" anchor="ctr"/>
          <a:lstStyle>
            <a:lvl1pPr algn="r">
              <a:defRPr sz="1200">
                <a:solidFill>
                  <a:schemeClr val="bg1"/>
                </a:solidFill>
              </a:defRPr>
            </a:lvl1pPr>
          </a:lstStyle>
          <a:p>
            <a:fld id="{886BB73A-582F-4420-9A14-CB10A2B2E5E8}" type="slidenum">
              <a:rPr lang="en-US" smtClean="0"/>
              <a:t>‹#›</a:t>
            </a:fld>
            <a:endParaRPr lang="en-US"/>
          </a:p>
        </p:txBody>
      </p:sp>
      <p:pic>
        <p:nvPicPr>
          <p:cNvPr id="7" name="Picture 6" descr="HomeButton.png">
            <a:hlinkClick r:id="" action="ppaction://hlinkshowjump?jump=firstslide"/>
          </p:cNvPr>
          <p:cNvPicPr>
            <a:picLocks noChangeAspect="1"/>
          </p:cNvPicPr>
          <p:nvPr/>
        </p:nvPicPr>
        <p:blipFill>
          <a:blip r:embed="rId18"/>
          <a:stretch>
            <a:fillRect/>
          </a:stretch>
        </p:blipFill>
        <p:spPr>
          <a:xfrm>
            <a:off x="552450" y="526116"/>
            <a:ext cx="457200" cy="352425"/>
          </a:xfrm>
          <a:prstGeom prst="rect">
            <a:avLst/>
          </a:prstGeom>
        </p:spPr>
      </p:pic>
      <p:pic>
        <p:nvPicPr>
          <p:cNvPr id="10" name="Picture 9" descr="DirectionalButtons-Full.png"/>
          <p:cNvPicPr>
            <a:picLocks noChangeAspect="1"/>
          </p:cNvPicPr>
          <p:nvPr/>
        </p:nvPicPr>
        <p:blipFill>
          <a:blip r:embed="rId19"/>
          <a:stretch>
            <a:fillRect/>
          </a:stretch>
        </p:blipFill>
        <p:spPr>
          <a:xfrm>
            <a:off x="7826188" y="526116"/>
            <a:ext cx="752475" cy="35242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spcBef>
          <a:spcPts val="2000"/>
        </a:spcBef>
        <a:buClr>
          <a:schemeClr val="tx1">
            <a:lumMod val="50000"/>
            <a:lumOff val="50000"/>
          </a:schemeClr>
        </a:buClr>
        <a:buSzPct val="70000"/>
        <a:buFont typeface="Wingdings" pitchFamily="2" charset="2"/>
        <a:buChar char="l"/>
        <a:defRPr sz="2000" kern="1200">
          <a:solidFill>
            <a:schemeClr val="tx1">
              <a:lumMod val="75000"/>
              <a:lumOff val="25000"/>
            </a:schemeClr>
          </a:solidFill>
          <a:latin typeface="+mn-lt"/>
          <a:ea typeface="+mn-ea"/>
          <a:cs typeface="+mn-cs"/>
        </a:defRPr>
      </a:lvl1pPr>
      <a:lvl2pPr marL="457200" indent="-228600" algn="l" defTabSz="914400" rtl="0" eaLnBrk="1" latinLnBrk="0" hangingPunct="1">
        <a:spcBef>
          <a:spcPts val="600"/>
        </a:spcBef>
        <a:buClr>
          <a:schemeClr val="tx1">
            <a:lumMod val="85000"/>
            <a:lumOff val="15000"/>
          </a:schemeClr>
        </a:buClr>
        <a:buSzPct val="70000"/>
        <a:buFont typeface="Wingdings" pitchFamily="2" charset="2"/>
        <a:buChar char="l"/>
        <a:defRPr sz="1800" kern="1200">
          <a:solidFill>
            <a:schemeClr val="tx1">
              <a:lumMod val="75000"/>
              <a:lumOff val="25000"/>
            </a:schemeClr>
          </a:solidFill>
          <a:latin typeface="+mn-lt"/>
          <a:ea typeface="+mn-ea"/>
          <a:cs typeface="+mn-cs"/>
        </a:defRPr>
      </a:lvl2pPr>
      <a:lvl3pPr marL="685800" indent="-228600" algn="l" defTabSz="914400" rtl="0" eaLnBrk="1" latinLnBrk="0" hangingPunct="1">
        <a:spcBef>
          <a:spcPts val="600"/>
        </a:spcBef>
        <a:buClr>
          <a:schemeClr val="tx1">
            <a:lumMod val="50000"/>
            <a:lumOff val="50000"/>
          </a:schemeClr>
        </a:buClr>
        <a:buSzPct val="70000"/>
        <a:buFont typeface="Wingdings" pitchFamily="2" charset="2"/>
        <a:buChar char="l"/>
        <a:defRPr sz="1800" kern="1200">
          <a:solidFill>
            <a:schemeClr val="tx1">
              <a:lumMod val="75000"/>
              <a:lumOff val="25000"/>
            </a:schemeClr>
          </a:solidFill>
          <a:latin typeface="+mn-lt"/>
          <a:ea typeface="+mn-ea"/>
          <a:cs typeface="+mn-cs"/>
        </a:defRPr>
      </a:lvl3pPr>
      <a:lvl4pPr marL="914400" indent="-228600" algn="l" defTabSz="914400" rtl="0" eaLnBrk="1" latinLnBrk="0" hangingPunct="1">
        <a:spcBef>
          <a:spcPts val="600"/>
        </a:spcBef>
        <a:buClr>
          <a:schemeClr val="tx1">
            <a:lumMod val="85000"/>
            <a:lumOff val="15000"/>
          </a:schemeClr>
        </a:buClr>
        <a:buSzPct val="70000"/>
        <a:buFont typeface="Wingdings" pitchFamily="2" charset="2"/>
        <a:buChar char="l"/>
        <a:defRPr sz="1800" kern="1200">
          <a:solidFill>
            <a:schemeClr val="tx1">
              <a:lumMod val="75000"/>
              <a:lumOff val="25000"/>
            </a:schemeClr>
          </a:solidFill>
          <a:latin typeface="+mn-lt"/>
          <a:ea typeface="+mn-ea"/>
          <a:cs typeface="+mn-cs"/>
        </a:defRPr>
      </a:lvl4pPr>
      <a:lvl5pPr marL="1143000" indent="-228600" algn="l" defTabSz="914400" rtl="0" eaLnBrk="1" latinLnBrk="0" hangingPunct="1">
        <a:spcBef>
          <a:spcPts val="600"/>
        </a:spcBef>
        <a:buClr>
          <a:schemeClr val="tx1">
            <a:lumMod val="50000"/>
            <a:lumOff val="50000"/>
          </a:schemeClr>
        </a:buClr>
        <a:buSzPct val="70000"/>
        <a:buFont typeface="Wingdings" pitchFamily="2" charset="2"/>
        <a:buChar char="l"/>
        <a:defRPr sz="1800" kern="1200">
          <a:solidFill>
            <a:schemeClr val="tx1">
              <a:lumMod val="75000"/>
              <a:lumOff val="25000"/>
            </a:schemeClr>
          </a:solidFill>
          <a:latin typeface="+mn-lt"/>
          <a:ea typeface="+mn-ea"/>
          <a:cs typeface="+mn-cs"/>
        </a:defRPr>
      </a:lvl5pPr>
      <a:lvl6pPr marL="1377950" indent="-228600" algn="l" defTabSz="914400" rtl="0" eaLnBrk="1" latinLnBrk="0" hangingPunct="1">
        <a:spcBef>
          <a:spcPct val="20000"/>
        </a:spcBef>
        <a:buClr>
          <a:schemeClr val="tx1">
            <a:lumMod val="85000"/>
            <a:lumOff val="15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6pPr>
      <a:lvl7pPr marL="1603375" indent="-228600" algn="l" defTabSz="914400" rtl="0" eaLnBrk="1" latinLnBrk="0" hangingPunct="1">
        <a:spcBef>
          <a:spcPct val="20000"/>
        </a:spcBef>
        <a:buClr>
          <a:schemeClr val="tx1">
            <a:lumMod val="50000"/>
            <a:lumOff val="50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7pPr>
      <a:lvl8pPr marL="1830388" indent="-228600" algn="l" defTabSz="914400" rtl="0" eaLnBrk="1" latinLnBrk="0" hangingPunct="1">
        <a:spcBef>
          <a:spcPct val="20000"/>
        </a:spcBef>
        <a:buClr>
          <a:schemeClr val="tx1">
            <a:lumMod val="85000"/>
            <a:lumOff val="15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8pPr>
      <a:lvl9pPr marL="2057400" indent="-228600" algn="l" defTabSz="914400" rtl="0" eaLnBrk="1" latinLnBrk="0" hangingPunct="1">
        <a:spcBef>
          <a:spcPct val="20000"/>
        </a:spcBef>
        <a:buClr>
          <a:schemeClr val="tx1">
            <a:lumMod val="50000"/>
            <a:lumOff val="50000"/>
          </a:schemeClr>
        </a:buClr>
        <a:buSzPct val="70000"/>
        <a:buFont typeface="Wingdings" pitchFamily="2"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rl.gc.ca/HousePublications/Publication.aspx?Language=e&amp;Mode=1&amp;Parl=42&amp;Ses=1&amp;DocId=886345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azette.gc.ca/rp-pr/p1/2017/2017-03-25/html/notice-avis-eng.ph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Status of the </a:t>
            </a:r>
            <a:br>
              <a:rPr lang="en-US" dirty="0" smtClean="0"/>
            </a:br>
            <a:r>
              <a:rPr lang="en-US" dirty="0" smtClean="0"/>
              <a:t>Flight &amp; Duty Time Issue</a:t>
            </a:r>
            <a:endParaRPr lang="en-US" dirty="0"/>
          </a:p>
        </p:txBody>
      </p:sp>
      <p:sp>
        <p:nvSpPr>
          <p:cNvPr id="3" name="Subtitle 2"/>
          <p:cNvSpPr>
            <a:spLocks noGrp="1"/>
          </p:cNvSpPr>
          <p:nvPr>
            <p:ph type="subTitle" idx="1"/>
          </p:nvPr>
        </p:nvSpPr>
        <p:spPr>
          <a:xfrm>
            <a:off x="417513" y="3810000"/>
            <a:ext cx="8307387" cy="1671484"/>
          </a:xfrm>
        </p:spPr>
        <p:txBody>
          <a:bodyPr/>
          <a:lstStyle/>
          <a:p>
            <a:r>
              <a:rPr lang="en-US" dirty="0" smtClean="0"/>
              <a:t>Presentation to NATA - April 25 2017</a:t>
            </a:r>
          </a:p>
          <a:p>
            <a:r>
              <a:rPr lang="en-US" dirty="0" smtClean="0"/>
              <a:t>Fred Jones - Helicopter Association of Canada</a:t>
            </a:r>
            <a:endParaRPr lang="en-US" dirty="0"/>
          </a:p>
        </p:txBody>
      </p:sp>
      <p:pic>
        <p:nvPicPr>
          <p:cNvPr id="5" name="Picture 4" descr="HAC_logo_GOLD_RGB_300DPI[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68772" y="4669456"/>
            <a:ext cx="4060141" cy="1624056"/>
          </a:xfrm>
          <a:prstGeom prst="rect">
            <a:avLst/>
          </a:prstGeom>
        </p:spPr>
      </p:pic>
    </p:spTree>
    <p:extLst>
      <p:ext uri="{BB962C8B-B14F-4D97-AF65-F5344CB8AC3E}">
        <p14:creationId xmlns:p14="http://schemas.microsoft.com/office/powerpoint/2010/main" val="285218719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TSB Safety Data</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CA" dirty="0" smtClean="0"/>
              <a:t>On April 4 2017 Kathy Fox, Chair of the TSB, gave evidence before the Standing Committee on Transport, Infrastructure and Communities (SCOTIC), and in response to a question from a member of that committee said: </a:t>
            </a:r>
          </a:p>
          <a:p>
            <a:pPr marL="0" indent="0">
              <a:buNone/>
            </a:pPr>
            <a:r>
              <a:rPr lang="en-CA" dirty="0" smtClean="0"/>
              <a:t>“</a:t>
            </a:r>
            <a:r>
              <a:rPr lang="en-CA" dirty="0"/>
              <a:t>Since 2000, fatigue has played a role in about 20 accidents or incidents we've investigated, and 15 of those events involved the crew and pilots. A number of those events involved private airplanes. In the commercial sector, fatigue or </a:t>
            </a:r>
            <a:r>
              <a:rPr lang="en-CA" b="1" dirty="0"/>
              <a:t>fatigue management has played a role in five or six cases</a:t>
            </a:r>
            <a:r>
              <a:rPr lang="en-CA" dirty="0"/>
              <a:t>, and that's out of many investigations. However, in the rail transportation sector, we found that the fatigue factor has contributed in a higher proportion to incidents and accidents. That's why we included the fatigue factor on our </a:t>
            </a:r>
            <a:r>
              <a:rPr lang="en-CA" dirty="0" err="1"/>
              <a:t>watchlist</a:t>
            </a:r>
            <a:r>
              <a:rPr lang="en-CA" dirty="0"/>
              <a:t> for freight trains and not for air transportation.” </a:t>
            </a:r>
            <a:r>
              <a:rPr lang="en-CA" dirty="0" smtClean="0"/>
              <a:t>[Emphasis Added]</a:t>
            </a:r>
          </a:p>
          <a:p>
            <a:pPr marL="0" indent="0">
              <a:buNone/>
            </a:pPr>
            <a:r>
              <a:rPr lang="en-CA" dirty="0"/>
              <a:t>[</a:t>
            </a:r>
            <a:r>
              <a:rPr lang="en-CA" dirty="0" smtClean="0"/>
              <a:t>It is to be noted that a “factor” can be Causal, Contributory, or a Risk Factor</a:t>
            </a:r>
            <a:r>
              <a:rPr lang="en-CA" dirty="0" smtClean="0"/>
              <a:t>]</a:t>
            </a:r>
          </a:p>
          <a:p>
            <a:pPr marL="0" indent="0">
              <a:buNone/>
            </a:pPr>
            <a:r>
              <a:rPr lang="en-CA" dirty="0" smtClean="0"/>
              <a:t>It should be said that HAC has requested copies of the Accident reports from the TSB, and there appear to be a few other accidents. HAC is in the process of reviewing those reports to extract more specific data…</a:t>
            </a:r>
            <a:endParaRPr lang="en-CA" dirty="0" smtClean="0"/>
          </a:p>
          <a:p>
            <a:r>
              <a:rPr lang="en-CA" dirty="0" smtClean="0"/>
              <a:t>The </a:t>
            </a:r>
            <a:r>
              <a:rPr lang="en-CA" dirty="0"/>
              <a:t>entirety of her evidence can be found at </a:t>
            </a:r>
            <a:r>
              <a:rPr lang="en-CA" u="sng" dirty="0">
                <a:hlinkClick r:id="rId2"/>
              </a:rPr>
              <a:t>http://www.parl.gc.ca/HousePublications/Publication.aspx?Language=e&amp;Mode=1&amp;Parl=42&amp;Ses=1&amp;DocId=8863456</a:t>
            </a:r>
            <a:endParaRPr lang="en-CA" dirty="0"/>
          </a:p>
          <a:p>
            <a:pPr marL="0" indent="0">
              <a:buNone/>
            </a:pPr>
            <a:r>
              <a:rPr lang="en-US" dirty="0" smtClean="0"/>
              <a:t>The Coalition Associations have argued that fatigue has been reasonably well managed in our industry, and while the regulations may be in need of a tune-up, they are not in need of the overhaul under consideration by the Minister</a:t>
            </a:r>
            <a:endParaRPr lang="en-US" dirty="0"/>
          </a:p>
        </p:txBody>
      </p:sp>
      <p:sp>
        <p:nvSpPr>
          <p:cNvPr id="4" name="Footer Placeholder 3"/>
          <p:cNvSpPr>
            <a:spLocks noGrp="1"/>
          </p:cNvSpPr>
          <p:nvPr>
            <p:ph type="ftr" sz="quarter" idx="11"/>
          </p:nvPr>
        </p:nvSpPr>
        <p:spPr/>
        <p:txBody>
          <a:bodyPr/>
          <a:lstStyle/>
          <a:p>
            <a:r>
              <a:rPr lang="en-US" smtClean="0"/>
              <a:t>Helicopter Association of Canada November 5 2012</a:t>
            </a:r>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10</a:t>
            </a:fld>
            <a:endParaRPr lang="en-US"/>
          </a:p>
        </p:txBody>
      </p:sp>
    </p:spTree>
    <p:extLst>
      <p:ext uri="{BB962C8B-B14F-4D97-AF65-F5344CB8AC3E}">
        <p14:creationId xmlns:p14="http://schemas.microsoft.com/office/powerpoint/2010/main" val="3093488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 from the Helicopter Industry</a:t>
            </a:r>
            <a:endParaRPr lang="en-US" dirty="0"/>
          </a:p>
        </p:txBody>
      </p:sp>
      <p:sp>
        <p:nvSpPr>
          <p:cNvPr id="3" name="Content Placeholder 2"/>
          <p:cNvSpPr>
            <a:spLocks noGrp="1"/>
          </p:cNvSpPr>
          <p:nvPr>
            <p:ph idx="1"/>
          </p:nvPr>
        </p:nvSpPr>
        <p:spPr/>
        <p:txBody>
          <a:bodyPr>
            <a:normAutofit fontScale="85000" lnSpcReduction="20000"/>
          </a:bodyPr>
          <a:lstStyle/>
          <a:p>
            <a:pPr marL="228600" lvl="2">
              <a:spcBef>
                <a:spcPts val="2000"/>
              </a:spcBef>
            </a:pPr>
            <a:r>
              <a:rPr lang="en-US" b="1" dirty="0" smtClean="0"/>
              <a:t>EXAMPLE</a:t>
            </a:r>
          </a:p>
          <a:p>
            <a:pPr marL="228600" lvl="2">
              <a:spcBef>
                <a:spcPts val="2000"/>
              </a:spcBef>
            </a:pPr>
            <a:r>
              <a:rPr lang="en-US" dirty="0" smtClean="0"/>
              <a:t>Most seasonal VFR operators will opt for Duty Day Option 4 “70 hours in 7 Consecutive days”</a:t>
            </a:r>
            <a:r>
              <a:rPr lang="en-US" b="1" dirty="0" smtClean="0"/>
              <a:t> </a:t>
            </a:r>
            <a:r>
              <a:rPr lang="en-US" dirty="0" smtClean="0"/>
              <a:t>requiring 5 days </a:t>
            </a:r>
            <a:r>
              <a:rPr lang="en-US" dirty="0"/>
              <a:t>off in any 28</a:t>
            </a:r>
            <a:r>
              <a:rPr lang="en-US" dirty="0" smtClean="0"/>
              <a:t>* (*no early duty, late duty or night duty OR no flight duty greater than 12 hours)</a:t>
            </a:r>
          </a:p>
          <a:p>
            <a:pPr marL="228600" lvl="2">
              <a:spcBef>
                <a:spcPts val="2000"/>
              </a:spcBef>
            </a:pPr>
            <a:r>
              <a:rPr lang="en-US" dirty="0" smtClean="0"/>
              <a:t>This would mean a 23 day Tour Length (down from a maximum of 42, currently), notionally with one day’s travel to and from the site, for 21 working days with an average Flight Duty Period of 10 hours/day</a:t>
            </a:r>
          </a:p>
          <a:p>
            <a:pPr marL="228600" lvl="2">
              <a:spcBef>
                <a:spcPts val="2000"/>
              </a:spcBef>
            </a:pPr>
            <a:r>
              <a:rPr lang="en-US" dirty="0" smtClean="0"/>
              <a:t>If the day starts at 6am local, then the crew member would have access to a 12-hour Flight Duty Period, but anything more than a 10-hour FDP would mortgage the remaining days in the Tour. The pilot could go off-duty at 4pm, repetitively, or the aircraft would need another pilot for an operation later in the afternoon. This would occur even if the pilot only operated the aircraft for 0.6 hours on a single flight to put the crews out in the morning, and then came back to camp until pick-up. Split Duty doesn’t help…</a:t>
            </a:r>
          </a:p>
          <a:p>
            <a:pPr marL="228600" lvl="2">
              <a:spcBef>
                <a:spcPts val="2000"/>
              </a:spcBef>
            </a:pPr>
            <a:endParaRPr lang="en-US" b="1" dirty="0"/>
          </a:p>
          <a:p>
            <a:endParaRPr lang="en-US" dirty="0"/>
          </a:p>
        </p:txBody>
      </p:sp>
      <p:sp>
        <p:nvSpPr>
          <p:cNvPr id="4" name="Footer Placeholder 3"/>
          <p:cNvSpPr>
            <a:spLocks noGrp="1"/>
          </p:cNvSpPr>
          <p:nvPr>
            <p:ph type="ftr" sz="quarter" idx="11"/>
          </p:nvPr>
        </p:nvSpPr>
        <p:spPr/>
        <p:txBody>
          <a:bodyPr/>
          <a:lstStyle/>
          <a:p>
            <a:r>
              <a:rPr lang="en-US" smtClean="0"/>
              <a:t>Helicopter Association of Canada November 5 2012</a:t>
            </a:r>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11</a:t>
            </a:fld>
            <a:endParaRPr lang="en-US"/>
          </a:p>
        </p:txBody>
      </p:sp>
    </p:spTree>
    <p:extLst>
      <p:ext uri="{BB962C8B-B14F-4D97-AF65-F5344CB8AC3E}">
        <p14:creationId xmlns:p14="http://schemas.microsoft.com/office/powerpoint/2010/main" val="3666144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&amp; Your Involvement</a:t>
            </a:r>
            <a:endParaRPr lang="en-US" dirty="0"/>
          </a:p>
        </p:txBody>
      </p:sp>
      <p:sp>
        <p:nvSpPr>
          <p:cNvPr id="3" name="Content Placeholder 2"/>
          <p:cNvSpPr>
            <a:spLocks noGrp="1"/>
          </p:cNvSpPr>
          <p:nvPr>
            <p:ph idx="1"/>
          </p:nvPr>
        </p:nvSpPr>
        <p:spPr/>
        <p:txBody>
          <a:bodyPr/>
          <a:lstStyle/>
          <a:p>
            <a:r>
              <a:rPr lang="en-US" dirty="0" smtClean="0"/>
              <a:t>Yesterday, NATA, HAC, ATAC, AQTA, SAC, MAC, AAC, BCAC, and CBAA made a joint submission to the CARAC process and to the Minister in response to the Notice of Intent (NOI). It is unlikely that there will be any changes to the NOI DRAFT between now and Canada Gazette I publication</a:t>
            </a:r>
          </a:p>
          <a:p>
            <a:r>
              <a:rPr lang="en-US" dirty="0" smtClean="0"/>
              <a:t>Engage with us in a Grass Roots Advocacy Campaign by contacting your local MP to articulate our concerns with proposed changes – Messaging to provided to all Coalition Association members, shortly</a:t>
            </a:r>
          </a:p>
          <a:p>
            <a:r>
              <a:rPr lang="en-US" dirty="0" smtClean="0"/>
              <a:t>When the DRAFT Regulations are published in Canada Gazette I, the above-noted associations will make a joint submission </a:t>
            </a:r>
            <a:endParaRPr lang="en-US" dirty="0"/>
          </a:p>
        </p:txBody>
      </p:sp>
      <p:sp>
        <p:nvSpPr>
          <p:cNvPr id="4" name="Footer Placeholder 3"/>
          <p:cNvSpPr>
            <a:spLocks noGrp="1"/>
          </p:cNvSpPr>
          <p:nvPr>
            <p:ph type="ftr" sz="quarter" idx="11"/>
          </p:nvPr>
        </p:nvSpPr>
        <p:spPr/>
        <p:txBody>
          <a:bodyPr/>
          <a:lstStyle/>
          <a:p>
            <a:r>
              <a:rPr lang="en-US" smtClean="0"/>
              <a:t>Helicopter Association of Canada November 5 2012</a:t>
            </a:r>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12</a:t>
            </a:fld>
            <a:endParaRPr lang="en-US"/>
          </a:p>
        </p:txBody>
      </p:sp>
    </p:spTree>
    <p:extLst>
      <p:ext uri="{BB962C8B-B14F-4D97-AF65-F5344CB8AC3E}">
        <p14:creationId xmlns:p14="http://schemas.microsoft.com/office/powerpoint/2010/main" val="620793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smtClean="0"/>
              <a:t>QUESTIONS? </a:t>
            </a:r>
          </a:p>
          <a:p>
            <a:r>
              <a:rPr lang="en-US" dirty="0" smtClean="0"/>
              <a:t>Please call Fred Jones at 613-884-1422 or </a:t>
            </a:r>
            <a:r>
              <a:rPr lang="en-US" dirty="0" err="1" smtClean="0"/>
              <a:t>fred.jones@h-a-c.ca</a:t>
            </a:r>
            <a:endParaRPr lang="en-US" sz="3600" dirty="0"/>
          </a:p>
        </p:txBody>
      </p:sp>
      <p:sp>
        <p:nvSpPr>
          <p:cNvPr id="5" name="Slide Number Placeholder 4"/>
          <p:cNvSpPr>
            <a:spLocks noGrp="1"/>
          </p:cNvSpPr>
          <p:nvPr>
            <p:ph type="sldNum" sz="quarter" idx="12"/>
          </p:nvPr>
        </p:nvSpPr>
        <p:spPr/>
        <p:txBody>
          <a:bodyPr/>
          <a:lstStyle/>
          <a:p>
            <a:fld id="{886BB73A-582F-4420-9A14-CB10A2B2E5E8}" type="slidenum">
              <a:rPr lang="en-US" smtClean="0"/>
              <a:t>13</a:t>
            </a:fld>
            <a:endParaRPr lang="en-US"/>
          </a:p>
        </p:txBody>
      </p:sp>
    </p:spTree>
    <p:extLst>
      <p:ext uri="{BB962C8B-B14F-4D97-AF65-F5344CB8AC3E}">
        <p14:creationId xmlns:p14="http://schemas.microsoft.com/office/powerpoint/2010/main" val="1447689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Status</a:t>
            </a:r>
            <a:endParaRPr lang="en-US" dirty="0"/>
          </a:p>
        </p:txBody>
      </p:sp>
      <p:sp>
        <p:nvSpPr>
          <p:cNvPr id="3" name="Content Placeholder 2"/>
          <p:cNvSpPr>
            <a:spLocks noGrp="1"/>
          </p:cNvSpPr>
          <p:nvPr>
            <p:ph idx="1"/>
          </p:nvPr>
        </p:nvSpPr>
        <p:spPr/>
        <p:txBody>
          <a:bodyPr>
            <a:normAutofit/>
          </a:bodyPr>
          <a:lstStyle/>
          <a:p>
            <a:r>
              <a:rPr lang="en-US" dirty="0" smtClean="0"/>
              <a:t>Current Notice of Intent (NOI) – Published on March 25 2017</a:t>
            </a:r>
          </a:p>
          <a:p>
            <a:r>
              <a:rPr lang="en-US" dirty="0" smtClean="0"/>
              <a:t>Minister’s intent to Publish in Canada Gazette I in June (possibly May) 2017 Comment period could be as short as 30 days – the industry has argued that it </a:t>
            </a:r>
            <a:r>
              <a:rPr lang="en-US" i="1" dirty="0" smtClean="0"/>
              <a:t>must</a:t>
            </a:r>
            <a:r>
              <a:rPr lang="en-US" dirty="0" smtClean="0"/>
              <a:t> be at least 75 days according to the </a:t>
            </a:r>
            <a:r>
              <a:rPr lang="en-US" i="1" dirty="0" smtClean="0"/>
              <a:t>Cabinet Directive on Regulatory Management </a:t>
            </a:r>
            <a:endParaRPr lang="en-US" i="1" dirty="0"/>
          </a:p>
          <a:p>
            <a:r>
              <a:rPr lang="en-US" dirty="0" smtClean="0"/>
              <a:t>Significant changes to the way our industry manages fatigue</a:t>
            </a:r>
          </a:p>
          <a:p>
            <a:r>
              <a:rPr lang="en-US" dirty="0" smtClean="0"/>
              <a:t>Fasten your seat belts…</a:t>
            </a:r>
          </a:p>
          <a:p>
            <a:endParaRPr lang="en-US" dirty="0" smtClean="0"/>
          </a:p>
        </p:txBody>
      </p:sp>
      <p:sp>
        <p:nvSpPr>
          <p:cNvPr id="5" name="Slide Number Placeholder 4"/>
          <p:cNvSpPr>
            <a:spLocks noGrp="1"/>
          </p:cNvSpPr>
          <p:nvPr>
            <p:ph type="sldNum" sz="quarter" idx="12"/>
          </p:nvPr>
        </p:nvSpPr>
        <p:spPr/>
        <p:txBody>
          <a:bodyPr/>
          <a:lstStyle/>
          <a:p>
            <a:fld id="{886BB73A-582F-4420-9A14-CB10A2B2E5E8}" type="slidenum">
              <a:rPr lang="en-US" smtClean="0"/>
              <a:t>2</a:t>
            </a:fld>
            <a:endParaRPr lang="en-US"/>
          </a:p>
        </p:txBody>
      </p:sp>
    </p:spTree>
    <p:extLst>
      <p:ext uri="{BB962C8B-B14F-4D97-AF65-F5344CB8AC3E}">
        <p14:creationId xmlns:p14="http://schemas.microsoft.com/office/powerpoint/2010/main" val="6647425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Status</a:t>
            </a:r>
            <a:endParaRPr lang="en-US" dirty="0"/>
          </a:p>
        </p:txBody>
      </p:sp>
      <p:sp>
        <p:nvSpPr>
          <p:cNvPr id="3" name="Content Placeholder 2"/>
          <p:cNvSpPr>
            <a:spLocks noGrp="1"/>
          </p:cNvSpPr>
          <p:nvPr>
            <p:ph idx="1"/>
          </p:nvPr>
        </p:nvSpPr>
        <p:spPr/>
        <p:txBody>
          <a:bodyPr>
            <a:normAutofit/>
          </a:bodyPr>
          <a:lstStyle/>
          <a:p>
            <a:r>
              <a:rPr lang="en-US" dirty="0" smtClean="0"/>
              <a:t>After the comment period, the government will consider comments-received, make any necessary changes as they see fit, and publish in Canada Gazette II – prior to the end of the 2017 calendar year</a:t>
            </a:r>
          </a:p>
          <a:p>
            <a:r>
              <a:rPr lang="en-US" dirty="0" smtClean="0"/>
              <a:t>The Regulations will come in to Force 12 months after CGII for CAR 705 Operators and 48 months after CGII publication for CAR 703, 704 Operators</a:t>
            </a:r>
          </a:p>
          <a:p>
            <a:r>
              <a:rPr lang="en-US" dirty="0" smtClean="0"/>
              <a:t>NATA, CBAA, ATAC and HAC testified before the Standing Committee on Transportation Infrastructure and Communities (SCOTIC), earlier this month, and the Committee has shown an interest in the subject</a:t>
            </a:r>
          </a:p>
          <a:p>
            <a:pPr marL="0" indent="0">
              <a:buNone/>
            </a:pPr>
            <a:endParaRPr lang="en-US" dirty="0" smtClean="0"/>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6BB73A-582F-4420-9A14-CB10A2B2E5E8}" type="slidenum">
              <a:rPr lang="en-US" smtClean="0"/>
              <a:t>3</a:t>
            </a:fld>
            <a:endParaRPr lang="en-US"/>
          </a:p>
        </p:txBody>
      </p:sp>
    </p:spTree>
    <p:extLst>
      <p:ext uri="{BB962C8B-B14F-4D97-AF65-F5344CB8AC3E}">
        <p14:creationId xmlns:p14="http://schemas.microsoft.com/office/powerpoint/2010/main" val="34242612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Then  - And Now</a:t>
            </a:r>
            <a:endParaRPr lang="en-US" dirty="0"/>
          </a:p>
        </p:txBody>
      </p:sp>
      <p:sp>
        <p:nvSpPr>
          <p:cNvPr id="3" name="Content Placeholder 2"/>
          <p:cNvSpPr>
            <a:spLocks noGrp="1"/>
          </p:cNvSpPr>
          <p:nvPr>
            <p:ph idx="1"/>
          </p:nvPr>
        </p:nvSpPr>
        <p:spPr/>
        <p:txBody>
          <a:bodyPr>
            <a:normAutofit lnSpcReduction="10000"/>
          </a:bodyPr>
          <a:lstStyle/>
          <a:p>
            <a:r>
              <a:rPr lang="en-US" dirty="0" smtClean="0"/>
              <a:t>What will change?</a:t>
            </a:r>
          </a:p>
          <a:p>
            <a:pPr marL="0" indent="0">
              <a:buNone/>
            </a:pPr>
            <a:r>
              <a:rPr lang="en-US" b="1" dirty="0">
                <a:solidFill>
                  <a:srgbClr val="248AEA"/>
                </a:solidFill>
                <a:hlinkClick r:id="rId2"/>
              </a:rPr>
              <a:t>http://www.gazette.gc.ca/rp-pr/p1/2017/2017-03-25/html/notice-avis-</a:t>
            </a:r>
            <a:r>
              <a:rPr lang="en-US" b="1" dirty="0" smtClean="0">
                <a:solidFill>
                  <a:srgbClr val="248AEA"/>
                </a:solidFill>
                <a:hlinkClick r:id="rId2"/>
              </a:rPr>
              <a:t>eng.php</a:t>
            </a:r>
            <a:endParaRPr lang="en-US" b="1" dirty="0" smtClean="0">
              <a:solidFill>
                <a:srgbClr val="248AEA"/>
              </a:solidFill>
            </a:endParaRPr>
          </a:p>
          <a:p>
            <a:r>
              <a:rPr lang="en-US" dirty="0" smtClean="0"/>
              <a:t>For all operators:</a:t>
            </a:r>
          </a:p>
          <a:p>
            <a:pPr marL="0" indent="0">
              <a:buNone/>
            </a:pPr>
            <a:r>
              <a:rPr lang="en-US" dirty="0" smtClean="0"/>
              <a:t>Considerably more complicated that the current regulations. I urge you to consider the draft regulations and their implications for your operations. </a:t>
            </a:r>
          </a:p>
          <a:p>
            <a:pPr marL="0" indent="0">
              <a:buNone/>
            </a:pPr>
            <a:r>
              <a:rPr lang="en-US" dirty="0" smtClean="0"/>
              <a:t>These regulations, if they move forward in their current form will negatively affect our industry for many years, and we believe they will not improve safety</a:t>
            </a:r>
          </a:p>
          <a:p>
            <a:pPr marL="0" indent="0">
              <a:buNone/>
            </a:pPr>
            <a:endParaRPr lang="en-US" dirty="0" smtClean="0"/>
          </a:p>
          <a:p>
            <a:pPr marL="0" indent="0">
              <a:buNone/>
            </a:pPr>
            <a:endParaRPr lang="en-US" dirty="0" smtClean="0"/>
          </a:p>
          <a:p>
            <a:pPr lvl="2"/>
            <a:endParaRPr lang="en-US" b="1" dirty="0" smtClean="0"/>
          </a:p>
          <a:p>
            <a:pPr lvl="1"/>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6BB73A-582F-4420-9A14-CB10A2B2E5E8}" type="slidenum">
              <a:rPr lang="en-US" smtClean="0"/>
              <a:t>4</a:t>
            </a:fld>
            <a:endParaRPr lang="en-US"/>
          </a:p>
        </p:txBody>
      </p:sp>
    </p:spTree>
    <p:extLst>
      <p:ext uri="{BB962C8B-B14F-4D97-AF65-F5344CB8AC3E}">
        <p14:creationId xmlns:p14="http://schemas.microsoft.com/office/powerpoint/2010/main" val="3836455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Then – And Now</a:t>
            </a:r>
            <a:endParaRPr lang="en-US" dirty="0"/>
          </a:p>
        </p:txBody>
      </p:sp>
      <p:sp>
        <p:nvSpPr>
          <p:cNvPr id="3" name="Content Placeholder 2"/>
          <p:cNvSpPr>
            <a:spLocks noGrp="1"/>
          </p:cNvSpPr>
          <p:nvPr>
            <p:ph idx="1"/>
          </p:nvPr>
        </p:nvSpPr>
        <p:spPr/>
        <p:txBody>
          <a:bodyPr/>
          <a:lstStyle/>
          <a:p>
            <a:pPr lvl="1"/>
            <a:r>
              <a:rPr lang="en-US" b="1" dirty="0"/>
              <a:t>NEW Cumulative Duty Time Options – Each comes with its own Time Free from Duty Requirements</a:t>
            </a:r>
          </a:p>
          <a:p>
            <a:pPr lvl="2"/>
            <a:r>
              <a:rPr lang="en-US" b="1" dirty="0"/>
              <a:t>192 hours in 28 days (6.8 hours/day </a:t>
            </a:r>
            <a:r>
              <a:rPr lang="en-US" b="1" dirty="0" err="1"/>
              <a:t>avg</a:t>
            </a:r>
            <a:r>
              <a:rPr lang="en-US" b="1" dirty="0"/>
              <a:t>) requires 1 off in any  8 and 4 off in any 28 OR 5 off in any 21</a:t>
            </a:r>
          </a:p>
          <a:p>
            <a:pPr lvl="2"/>
            <a:r>
              <a:rPr lang="en-US" b="1" dirty="0"/>
              <a:t>210 hours in 28 days (7.5 hours/day </a:t>
            </a:r>
            <a:r>
              <a:rPr lang="en-US" b="1" dirty="0" err="1"/>
              <a:t>avg</a:t>
            </a:r>
            <a:r>
              <a:rPr lang="en-US" b="1" dirty="0"/>
              <a:t>) requires 5 off in any 28*</a:t>
            </a:r>
          </a:p>
          <a:p>
            <a:pPr lvl="2"/>
            <a:r>
              <a:rPr lang="en-US" b="1" dirty="0"/>
              <a:t>60 hours in 7 days (8.5 hours/day </a:t>
            </a:r>
            <a:r>
              <a:rPr lang="en-US" b="1" dirty="0" err="1"/>
              <a:t>avg</a:t>
            </a:r>
            <a:r>
              <a:rPr lang="en-US" b="1" dirty="0"/>
              <a:t>) requires 1 off in any 8 and 4 off in any 28</a:t>
            </a:r>
          </a:p>
          <a:p>
            <a:pPr lvl="2"/>
            <a:r>
              <a:rPr lang="en-US" b="1" dirty="0"/>
              <a:t>70 hours in 7 days (10 hours/day </a:t>
            </a:r>
            <a:r>
              <a:rPr lang="en-US" b="1" dirty="0" err="1"/>
              <a:t>avg</a:t>
            </a:r>
            <a:r>
              <a:rPr lang="en-US" b="1" dirty="0"/>
              <a:t>) requires 5 off in any 21* OR 5 off in any 28*</a:t>
            </a:r>
          </a:p>
          <a:p>
            <a:pPr marL="0" indent="0">
              <a:buNone/>
            </a:pPr>
            <a:r>
              <a:rPr lang="en-US" dirty="0" smtClean="0"/>
              <a:t>	*Other conditions apply</a:t>
            </a:r>
            <a:endParaRPr lang="en-US" dirty="0"/>
          </a:p>
        </p:txBody>
      </p:sp>
      <p:sp>
        <p:nvSpPr>
          <p:cNvPr id="4" name="Footer Placeholder 3"/>
          <p:cNvSpPr>
            <a:spLocks noGrp="1"/>
          </p:cNvSpPr>
          <p:nvPr>
            <p:ph type="ftr" sz="quarter" idx="11"/>
          </p:nvPr>
        </p:nvSpPr>
        <p:spPr/>
        <p:txBody>
          <a:bodyPr/>
          <a:lstStyle/>
          <a:p>
            <a:r>
              <a:rPr lang="en-US" smtClean="0"/>
              <a:t>Helicopter Association of Canada November 5 2012</a:t>
            </a:r>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5</a:t>
            </a:fld>
            <a:endParaRPr lang="en-US"/>
          </a:p>
        </p:txBody>
      </p:sp>
    </p:spTree>
    <p:extLst>
      <p:ext uri="{BB962C8B-B14F-4D97-AF65-F5344CB8AC3E}">
        <p14:creationId xmlns:p14="http://schemas.microsoft.com/office/powerpoint/2010/main" val="3835794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Then – And Now</a:t>
            </a:r>
            <a:endParaRPr lang="en-US" dirty="0"/>
          </a:p>
        </p:txBody>
      </p:sp>
      <p:sp>
        <p:nvSpPr>
          <p:cNvPr id="3" name="Content Placeholder 2"/>
          <p:cNvSpPr>
            <a:spLocks noGrp="1"/>
          </p:cNvSpPr>
          <p:nvPr>
            <p:ph idx="1"/>
          </p:nvPr>
        </p:nvSpPr>
        <p:spPr/>
        <p:txBody>
          <a:bodyPr/>
          <a:lstStyle/>
          <a:p>
            <a:pPr lvl="1"/>
            <a:r>
              <a:rPr lang="en-US" b="1" dirty="0"/>
              <a:t>More conservative Maximum Duty Day </a:t>
            </a:r>
            <a:r>
              <a:rPr lang="en-US" dirty="0"/>
              <a:t>(13 hours) – But progressively reduced (as low as 9), based on Early Start Times for Day VFR operators, and also reduced further (as low as 9) based on Number of Sectors Flown for IFR </a:t>
            </a:r>
            <a:r>
              <a:rPr lang="en-US" dirty="0" smtClean="0"/>
              <a:t>operators</a:t>
            </a:r>
          </a:p>
          <a:p>
            <a:pPr lvl="1"/>
            <a:endParaRPr lang="en-US" dirty="0"/>
          </a:p>
          <a:p>
            <a:pPr lvl="1"/>
            <a:r>
              <a:rPr lang="en-US" b="1" dirty="0"/>
              <a:t>“Zeroing” Provisions </a:t>
            </a:r>
            <a:r>
              <a:rPr lang="en-US" b="1" dirty="0" smtClean="0"/>
              <a:t>disappear</a:t>
            </a:r>
          </a:p>
          <a:p>
            <a:pPr lvl="1"/>
            <a:endParaRPr lang="en-US" b="1" dirty="0" smtClean="0"/>
          </a:p>
          <a:p>
            <a:pPr lvl="1"/>
            <a:r>
              <a:rPr lang="en-US" b="1" dirty="0" smtClean="0"/>
              <a:t>Revised Split Duty Requirements </a:t>
            </a:r>
          </a:p>
          <a:p>
            <a:pPr marL="228600" lvl="1" indent="0">
              <a:buNone/>
            </a:pPr>
            <a:endParaRPr lang="en-US" b="1" dirty="0" smtClean="0"/>
          </a:p>
          <a:p>
            <a:pPr lvl="1"/>
            <a:r>
              <a:rPr lang="en-US" b="1" dirty="0" smtClean="0"/>
              <a:t>New Calculation for Flight Duty Time while on Reserve, Standby, or Deployed Standby</a:t>
            </a:r>
            <a:endParaRPr lang="en-US" b="1" dirty="0"/>
          </a:p>
          <a:p>
            <a:endParaRPr lang="en-US" dirty="0"/>
          </a:p>
        </p:txBody>
      </p:sp>
      <p:sp>
        <p:nvSpPr>
          <p:cNvPr id="4" name="Footer Placeholder 3"/>
          <p:cNvSpPr>
            <a:spLocks noGrp="1"/>
          </p:cNvSpPr>
          <p:nvPr>
            <p:ph type="ftr" sz="quarter" idx="11"/>
          </p:nvPr>
        </p:nvSpPr>
        <p:spPr/>
        <p:txBody>
          <a:bodyPr/>
          <a:lstStyle/>
          <a:p>
            <a:r>
              <a:rPr lang="en-US" smtClean="0"/>
              <a:t>Helicopter Association of Canada November 5 2012</a:t>
            </a:r>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6</a:t>
            </a:fld>
            <a:endParaRPr lang="en-US"/>
          </a:p>
        </p:txBody>
      </p:sp>
    </p:spTree>
    <p:extLst>
      <p:ext uri="{BB962C8B-B14F-4D97-AF65-F5344CB8AC3E}">
        <p14:creationId xmlns:p14="http://schemas.microsoft.com/office/powerpoint/2010/main" val="395116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Then - And Now</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CA" b="1" dirty="0" smtClean="0"/>
              <a:t>Lower Flight Time Limits</a:t>
            </a:r>
          </a:p>
          <a:p>
            <a:pPr marL="457200" lvl="0" indent="-457200">
              <a:buAutoNum type="alphaUcPeriod"/>
            </a:pPr>
            <a:r>
              <a:rPr lang="en-CA" dirty="0" smtClean="0"/>
              <a:t>1200 in any 365 days</a:t>
            </a:r>
          </a:p>
          <a:p>
            <a:pPr marL="457200" lvl="0" indent="-457200">
              <a:buAutoNum type="alphaUcPeriod"/>
            </a:pPr>
            <a:r>
              <a:rPr lang="en-CA" dirty="0" smtClean="0"/>
              <a:t>300 in any 90 days</a:t>
            </a:r>
          </a:p>
          <a:p>
            <a:pPr marL="457200" lvl="0" indent="-457200">
              <a:buAutoNum type="alphaUcPeriod"/>
            </a:pPr>
            <a:r>
              <a:rPr lang="en-CA" dirty="0" smtClean="0"/>
              <a:t>120 in any 30 days, or, in the case of a flight crew member on call, 100 hours in any 30 days</a:t>
            </a:r>
          </a:p>
          <a:p>
            <a:pPr marL="457200" lvl="0" indent="-457200">
              <a:buAutoNum type="alphaUcPeriod"/>
            </a:pPr>
            <a:r>
              <a:rPr lang="en-CA" dirty="0" smtClean="0"/>
              <a:t>60 in any 7 days</a:t>
            </a:r>
          </a:p>
          <a:p>
            <a:pPr marL="457200" lvl="0" indent="-457200">
              <a:buAutoNum type="alphaUcPeriod"/>
            </a:pPr>
            <a:r>
              <a:rPr lang="en-CA" dirty="0" smtClean="0"/>
              <a:t>If the crew member conducts single-pilot IFR flights, 8 hours in any 24 hours</a:t>
            </a:r>
          </a:p>
          <a:p>
            <a:pPr marL="0" lvl="0" indent="0">
              <a:buNone/>
            </a:pPr>
            <a:r>
              <a:rPr lang="en-CA" dirty="0" smtClean="0"/>
              <a:t>  </a:t>
            </a:r>
            <a:r>
              <a:rPr lang="en-US" dirty="0" smtClean="0">
                <a:solidFill>
                  <a:srgbClr val="FF6600"/>
                </a:solidFill>
              </a:rPr>
              <a:t>[*Higher limits no longer available in the Standards]</a:t>
            </a:r>
            <a:endParaRPr lang="en-US" dirty="0">
              <a:solidFill>
                <a:srgbClr val="FF6600"/>
              </a:solidFill>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6BB73A-582F-4420-9A14-CB10A2B2E5E8}" type="slidenum">
              <a:rPr lang="en-US" smtClean="0"/>
              <a:t>7</a:t>
            </a:fld>
            <a:endParaRPr lang="en-US"/>
          </a:p>
        </p:txBody>
      </p:sp>
    </p:spTree>
    <p:extLst>
      <p:ext uri="{BB962C8B-B14F-4D97-AF65-F5344CB8AC3E}">
        <p14:creationId xmlns:p14="http://schemas.microsoft.com/office/powerpoint/2010/main" val="3404360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Then – And Now</a:t>
            </a:r>
            <a:endParaRPr lang="en-US" dirty="0"/>
          </a:p>
        </p:txBody>
      </p:sp>
      <p:sp>
        <p:nvSpPr>
          <p:cNvPr id="3" name="Content Placeholder 2"/>
          <p:cNvSpPr>
            <a:spLocks noGrp="1"/>
          </p:cNvSpPr>
          <p:nvPr>
            <p:ph idx="1"/>
          </p:nvPr>
        </p:nvSpPr>
        <p:spPr/>
        <p:txBody>
          <a:bodyPr/>
          <a:lstStyle/>
          <a:p>
            <a:r>
              <a:rPr lang="en-US" b="1" dirty="0" smtClean="0"/>
              <a:t>New Rest Period Requirements</a:t>
            </a:r>
          </a:p>
          <a:p>
            <a:r>
              <a:rPr lang="en-US" dirty="0" smtClean="0"/>
              <a:t>If the flight duty period ends at home base,</a:t>
            </a:r>
          </a:p>
          <a:p>
            <a:pPr lvl="1"/>
            <a:r>
              <a:rPr lang="en-US" dirty="0" smtClean="0"/>
              <a:t>Either 12 hours, or 11 hours plus the plus the travel time to or from the place where the rest period is taken OR</a:t>
            </a:r>
          </a:p>
          <a:p>
            <a:pPr lvl="1"/>
            <a:r>
              <a:rPr lang="en-US" dirty="0" smtClean="0"/>
              <a:t>If the air operator provides suitable accommodation, 10 hours in that suitable accommodation</a:t>
            </a:r>
            <a:endParaRPr lang="en-US" dirty="0"/>
          </a:p>
          <a:p>
            <a:pPr marL="228600" lvl="1" indent="0">
              <a:buNone/>
            </a:pPr>
            <a:r>
              <a:rPr lang="en-US" dirty="0" smtClean="0"/>
              <a:t>AND</a:t>
            </a:r>
          </a:p>
          <a:p>
            <a:pPr lvl="1"/>
            <a:r>
              <a:rPr lang="en-US" dirty="0" smtClean="0"/>
              <a:t>If the flight duty period ends away from home base, 10 hours in suitable accommodation  </a:t>
            </a:r>
            <a:endParaRPr lang="en-US" dirty="0"/>
          </a:p>
        </p:txBody>
      </p:sp>
      <p:sp>
        <p:nvSpPr>
          <p:cNvPr id="4" name="Footer Placeholder 3"/>
          <p:cNvSpPr>
            <a:spLocks noGrp="1"/>
          </p:cNvSpPr>
          <p:nvPr>
            <p:ph type="ftr" sz="quarter" idx="11"/>
          </p:nvPr>
        </p:nvSpPr>
        <p:spPr/>
        <p:txBody>
          <a:bodyPr/>
          <a:lstStyle/>
          <a:p>
            <a:r>
              <a:rPr lang="en-US" smtClean="0"/>
              <a:t>Helicopter Association of Canada November 5 2012</a:t>
            </a:r>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8</a:t>
            </a:fld>
            <a:endParaRPr lang="en-US"/>
          </a:p>
        </p:txBody>
      </p:sp>
    </p:spTree>
    <p:extLst>
      <p:ext uri="{BB962C8B-B14F-4D97-AF65-F5344CB8AC3E}">
        <p14:creationId xmlns:p14="http://schemas.microsoft.com/office/powerpoint/2010/main" val="1426181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Then - and Now</a:t>
            </a:r>
            <a:endParaRPr lang="en-US" dirty="0"/>
          </a:p>
        </p:txBody>
      </p:sp>
      <p:sp>
        <p:nvSpPr>
          <p:cNvPr id="3" name="Content Placeholder 2"/>
          <p:cNvSpPr>
            <a:spLocks noGrp="1"/>
          </p:cNvSpPr>
          <p:nvPr>
            <p:ph idx="1"/>
          </p:nvPr>
        </p:nvSpPr>
        <p:spPr>
          <a:xfrm>
            <a:off x="361419" y="2599765"/>
            <a:ext cx="8308975" cy="3491753"/>
          </a:xfrm>
        </p:spPr>
        <p:txBody>
          <a:bodyPr/>
          <a:lstStyle/>
          <a:p>
            <a:r>
              <a:rPr lang="en-US" dirty="0" smtClean="0"/>
              <a:t>NEW Fatigue Risk Management Systems have the potential to provide relief from some of the most onerous requirements, but in their current form they are well beyond the reach of most Canadian </a:t>
            </a:r>
            <a:r>
              <a:rPr lang="en-US" dirty="0" smtClean="0"/>
              <a:t>operators</a:t>
            </a:r>
          </a:p>
          <a:p>
            <a:r>
              <a:rPr lang="en-US" dirty="0" smtClean="0"/>
              <a:t>What’s more, the absence of a regulatory requirement for SMS will make the addition of FRMS, even more problematic for </a:t>
            </a:r>
            <a:r>
              <a:rPr lang="en-US" smtClean="0"/>
              <a:t>small operators</a:t>
            </a:r>
            <a:endParaRPr lang="en-US" dirty="0" smtClean="0"/>
          </a:p>
          <a:p>
            <a:pPr marL="0" indent="0">
              <a:buNone/>
            </a:pPr>
            <a:endParaRPr lang="en-US" b="1" dirty="0" smtClean="0"/>
          </a:p>
        </p:txBody>
      </p:sp>
      <p:sp>
        <p:nvSpPr>
          <p:cNvPr id="5" name="Slide Number Placeholder 4"/>
          <p:cNvSpPr>
            <a:spLocks noGrp="1"/>
          </p:cNvSpPr>
          <p:nvPr>
            <p:ph type="sldNum" sz="quarter" idx="12"/>
          </p:nvPr>
        </p:nvSpPr>
        <p:spPr/>
        <p:txBody>
          <a:bodyPr/>
          <a:lstStyle/>
          <a:p>
            <a:fld id="{886BB73A-582F-4420-9A14-CB10A2B2E5E8}" type="slidenum">
              <a:rPr lang="en-US" smtClean="0"/>
              <a:t>9</a:t>
            </a:fld>
            <a:endParaRPr lang="en-US"/>
          </a:p>
        </p:txBody>
      </p:sp>
    </p:spTree>
    <p:extLst>
      <p:ext uri="{BB962C8B-B14F-4D97-AF65-F5344CB8AC3E}">
        <p14:creationId xmlns:p14="http://schemas.microsoft.com/office/powerpoint/2010/main" val="31694970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po">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Expo">
      <a:majorFont>
        <a:latin typeface="Calibri"/>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Expo">
      <a:fillStyleLst>
        <a:solidFill>
          <a:schemeClr val="phClr"/>
        </a:solidFill>
        <a:gradFill rotWithShape="1">
          <a:gsLst>
            <a:gs pos="0">
              <a:schemeClr val="phClr">
                <a:tint val="100000"/>
                <a:satMod val="130000"/>
              </a:schemeClr>
            </a:gs>
            <a:gs pos="100000">
              <a:schemeClr val="phClr">
                <a:tint val="50000"/>
                <a:satMod val="150000"/>
              </a:schemeClr>
            </a:gs>
          </a:gsLst>
          <a:lin ang="16200000" scaled="1"/>
        </a:gradFill>
        <a:gradFill rotWithShape="1">
          <a:gsLst>
            <a:gs pos="0">
              <a:schemeClr val="phClr">
                <a:shade val="93000"/>
                <a:satMod val="130000"/>
              </a:schemeClr>
            </a:gs>
            <a:gs pos="60000">
              <a:schemeClr val="phClr">
                <a:tint val="80000"/>
                <a:shade val="93000"/>
                <a:satMod val="130000"/>
              </a:schemeClr>
            </a:gs>
            <a:gs pos="100000">
              <a:schemeClr val="phClr">
                <a:tint val="50000"/>
                <a:shade val="94000"/>
                <a:alpha val="100000"/>
                <a:satMod val="135000"/>
              </a:schemeClr>
            </a:gs>
          </a:gsLst>
          <a:lin ang="16200000" scaled="0"/>
        </a:gra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34925" cap="flat" cmpd="sng" algn="ctr">
          <a:gradFill>
            <a:gsLst>
              <a:gs pos="0">
                <a:schemeClr val="accent1">
                  <a:lumMod val="40000"/>
                  <a:lumOff val="60000"/>
                </a:schemeClr>
              </a:gs>
              <a:gs pos="50000">
                <a:schemeClr val="accent1"/>
              </a:gs>
              <a:gs pos="100000">
                <a:schemeClr val="accent1">
                  <a:lumMod val="50000"/>
                </a:schemeClr>
              </a:gs>
            </a:gsLst>
            <a:lin ang="18600000" scaled="0"/>
          </a:gradFill>
          <a:prstDash val="solid"/>
        </a:ln>
      </a:lnStyleLst>
      <a:effectStyleLst>
        <a:effectStyle>
          <a:effectLst/>
        </a:effectStyle>
        <a:effectStyle>
          <a:effectLst>
            <a:innerShdw blurRad="50800" dist="25400" dir="13500000">
              <a:srgbClr val="C0C0C0">
                <a:alpha val="75000"/>
              </a:srgbClr>
            </a:innerShdw>
            <a:outerShdw blurRad="63500" dist="38100" dir="5400000" sx="105000" sy="105000" algn="br" rotWithShape="0">
              <a:srgbClr val="000000">
                <a:alpha val="30000"/>
              </a:srgbClr>
            </a:outerShdw>
          </a:effectLst>
        </a:effectStyle>
        <a:effectStyle>
          <a:effectLst>
            <a:innerShdw blurRad="50800" dist="25400" dir="16200000">
              <a:srgbClr val="C0C0C0">
                <a:alpha val="75000"/>
              </a:srgbClr>
            </a:innerShdw>
            <a:reflection blurRad="63500" stA="40000" endPos="50000" dist="127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a:blip xmlns:r="http://schemas.openxmlformats.org/officeDocument/2006/relationships" r:embed="rId1"/>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Expo.thmx</Template>
  <TotalTime>1375</TotalTime>
  <Words>1402</Words>
  <Application>Microsoft Macintosh PowerPoint</Application>
  <PresentationFormat>On-screen Show (4:3)</PresentationFormat>
  <Paragraphs>89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Expo</vt:lpstr>
      <vt:lpstr>Status of the  Flight &amp; Duty Time Issue</vt:lpstr>
      <vt:lpstr>Current Status</vt:lpstr>
      <vt:lpstr>Current Status</vt:lpstr>
      <vt:lpstr>Then  - And Now</vt:lpstr>
      <vt:lpstr>Then – And Now</vt:lpstr>
      <vt:lpstr>Then – And Now</vt:lpstr>
      <vt:lpstr>Then - And Now</vt:lpstr>
      <vt:lpstr>Then – And Now</vt:lpstr>
      <vt:lpstr>Then - and Now</vt:lpstr>
      <vt:lpstr>The TSB Safety Data</vt:lpstr>
      <vt:lpstr>An Example from the Helicopter Industry</vt:lpstr>
      <vt:lpstr>Next Steps &amp; Your Involvement</vt:lpstr>
      <vt:lpstr>PowerPoint Presentation</vt:lpstr>
    </vt:vector>
  </TitlesOfParts>
  <Company>Helicopter Association of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the Fatigue Risk Management Working Group Report</dc:title>
  <dc:creator>Fred Jones</dc:creator>
  <cp:lastModifiedBy>Fred Jones</cp:lastModifiedBy>
  <cp:revision>75</cp:revision>
  <dcterms:created xsi:type="dcterms:W3CDTF">2012-11-01T12:24:19Z</dcterms:created>
  <dcterms:modified xsi:type="dcterms:W3CDTF">2017-04-25T20:51:36Z</dcterms:modified>
</cp:coreProperties>
</file>